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Lst>
  <p:notesMasterIdLst>
    <p:notesMasterId r:id="rId19"/>
  </p:notesMasterIdLst>
  <p:handoutMasterIdLst>
    <p:handoutMasterId r:id="rId20"/>
  </p:handoutMasterIdLst>
  <p:sldIdLst>
    <p:sldId id="303" r:id="rId2"/>
    <p:sldId id="721" r:id="rId3"/>
    <p:sldId id="722" r:id="rId4"/>
    <p:sldId id="668" r:id="rId5"/>
    <p:sldId id="670" r:id="rId6"/>
    <p:sldId id="636" r:id="rId7"/>
    <p:sldId id="729" r:id="rId8"/>
    <p:sldId id="716" r:id="rId9"/>
    <p:sldId id="723" r:id="rId10"/>
    <p:sldId id="725" r:id="rId11"/>
    <p:sldId id="724" r:id="rId12"/>
    <p:sldId id="720" r:id="rId13"/>
    <p:sldId id="717" r:id="rId14"/>
    <p:sldId id="727" r:id="rId15"/>
    <p:sldId id="719" r:id="rId16"/>
    <p:sldId id="728" r:id="rId17"/>
    <p:sldId id="704" r:id="rId18"/>
  </p:sldIdLst>
  <p:sldSz cx="12192000" cy="6858000"/>
  <p:notesSz cx="6797675" cy="9928225"/>
  <p:defaultTextStyle>
    <a:defPPr>
      <a:defRPr lang="en-GB"/>
    </a:defPPr>
    <a:lvl1pPr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1pPr>
    <a:lvl2pPr marL="608013" indent="-1508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2pPr>
    <a:lvl3pPr marL="1217613" indent="-3032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3pPr>
    <a:lvl4pPr marL="1827213" indent="-4556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4pPr>
    <a:lvl5pPr marL="2436813" indent="-6080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C1E442"/>
    <a:srgbClr val="C6D254"/>
    <a:srgbClr val="72AF2F"/>
    <a:srgbClr val="000000"/>
    <a:srgbClr val="5C88D0"/>
    <a:srgbClr val="2A6EA8"/>
    <a:srgbClr val="B1D254"/>
    <a:srgbClr val="72732F"/>
    <a:srgbClr val="FF33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napVertSplitter="1" vertBarState="minimized" horzBarState="maximized">
    <p:restoredLeft sz="16876" autoAdjust="0"/>
    <p:restoredTop sz="94582" autoAdjust="0"/>
  </p:normalViewPr>
  <p:slideViewPr>
    <p:cSldViewPr snapToGrid="0">
      <p:cViewPr varScale="1">
        <p:scale>
          <a:sx n="114" d="100"/>
          <a:sy n="114" d="100"/>
        </p:scale>
        <p:origin x="1140" y="108"/>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snapToGrid="0">
      <p:cViewPr varScale="1">
        <p:scale>
          <a:sx n="49" d="100"/>
          <a:sy n="49" d="100"/>
        </p:scale>
        <p:origin x="-1818" y="-102"/>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microsoft.com/office/2015/10/relationships/revisionInfo" Target="revisionInfo.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AA78BAD3-FC21-4679-B770-3EA085F20603}" type="datetime1">
              <a:rPr lang="en-US"/>
              <a:pPr>
                <a:defRPr/>
              </a:pPr>
              <a:t>8/25/2017</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817FF792-3EB9-44FA-9386-5606498586BD}" type="slidenum">
              <a:rPr lang="en-GB" altLang="en-US"/>
              <a:pPr>
                <a:defRPr/>
              </a:pPr>
              <a:t>‹#›</a:t>
            </a:fld>
            <a:endParaRPr lang="en-GB" altLang="en-US"/>
          </a:p>
        </p:txBody>
      </p:sp>
    </p:spTree>
    <p:extLst>
      <p:ext uri="{BB962C8B-B14F-4D97-AF65-F5344CB8AC3E}">
        <p14:creationId xmlns:p14="http://schemas.microsoft.com/office/powerpoint/2010/main" val="213165291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BE730920-F8FB-4BAB-A0E2-B112E44812FA}" type="datetime1">
              <a:rPr lang="en-US"/>
              <a:pPr>
                <a:defRPr/>
              </a:pPr>
              <a:t>8/25/2017</a:t>
            </a:fld>
            <a:endParaRPr lang="en-US" dirty="0"/>
          </a:p>
        </p:txBody>
      </p:sp>
      <p:sp>
        <p:nvSpPr>
          <p:cNvPr id="4100" name="Rectangle 4"/>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27BB3565-DE1F-45E8-8B92-B6CEF3A5A934}" type="slidenum">
              <a:rPr lang="en-GB" altLang="en-US"/>
              <a:pPr>
                <a:defRPr/>
              </a:pPr>
              <a:t>‹#›</a:t>
            </a:fld>
            <a:endParaRPr lang="en-GB" altLang="en-US"/>
          </a:p>
        </p:txBody>
      </p:sp>
    </p:spTree>
    <p:extLst>
      <p:ext uri="{BB962C8B-B14F-4D97-AF65-F5344CB8AC3E}">
        <p14:creationId xmlns:p14="http://schemas.microsoft.com/office/powerpoint/2010/main" val="181783051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600" kern="1200">
        <a:solidFill>
          <a:schemeClr val="tx1"/>
        </a:solidFill>
        <a:latin typeface="Times New Roman" pitchFamily="18" charset="0"/>
        <a:ea typeface="+mn-ea"/>
        <a:cs typeface="+mn-cs"/>
      </a:defRPr>
    </a:lvl1pPr>
    <a:lvl2pPr marL="608013" algn="l" rtl="0" eaLnBrk="0" fontAlgn="base" hangingPunct="0">
      <a:spcBef>
        <a:spcPct val="30000"/>
      </a:spcBef>
      <a:spcAft>
        <a:spcPct val="0"/>
      </a:spcAft>
      <a:defRPr sz="1600" kern="1200">
        <a:solidFill>
          <a:schemeClr val="tx1"/>
        </a:solidFill>
        <a:latin typeface="Times New Roman" pitchFamily="18" charset="0"/>
        <a:ea typeface="+mn-ea"/>
        <a:cs typeface="+mn-cs"/>
      </a:defRPr>
    </a:lvl2pPr>
    <a:lvl3pPr marL="1217613" algn="l" rtl="0" eaLnBrk="0" fontAlgn="base" hangingPunct="0">
      <a:spcBef>
        <a:spcPct val="30000"/>
      </a:spcBef>
      <a:spcAft>
        <a:spcPct val="0"/>
      </a:spcAft>
      <a:defRPr sz="1600" kern="1200">
        <a:solidFill>
          <a:schemeClr val="tx1"/>
        </a:solidFill>
        <a:latin typeface="Times New Roman" pitchFamily="18" charset="0"/>
        <a:ea typeface="+mn-ea"/>
        <a:cs typeface="+mn-cs"/>
      </a:defRPr>
    </a:lvl3pPr>
    <a:lvl4pPr marL="1827213" algn="l" rtl="0" eaLnBrk="0" fontAlgn="base" hangingPunct="0">
      <a:spcBef>
        <a:spcPct val="30000"/>
      </a:spcBef>
      <a:spcAft>
        <a:spcPct val="0"/>
      </a:spcAft>
      <a:defRPr sz="1600" kern="1200">
        <a:solidFill>
          <a:schemeClr val="tx1"/>
        </a:solidFill>
        <a:latin typeface="Times New Roman" pitchFamily="18" charset="0"/>
        <a:ea typeface="+mn-ea"/>
        <a:cs typeface="+mn-cs"/>
      </a:defRPr>
    </a:lvl4pPr>
    <a:lvl5pPr marL="2436813" algn="l" rtl="0" eaLnBrk="0" fontAlgn="base" hangingPunct="0">
      <a:spcBef>
        <a:spcPct val="30000"/>
      </a:spcBef>
      <a:spcAft>
        <a:spcPct val="0"/>
      </a:spcAft>
      <a:defRPr sz="1600" kern="1200">
        <a:solidFill>
          <a:schemeClr val="tx1"/>
        </a:solidFill>
        <a:latin typeface="Times New Roman" pitchFamily="18" charset="0"/>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a:spcBef>
                <a:spcPct val="0"/>
              </a:spcBef>
            </a:pPr>
            <a:fld id="{E31A0830-7958-478F-A687-980EFBB47EC2}" type="slidenum">
              <a:rPr lang="en-GB" altLang="en-US" sz="1200" smtClean="0"/>
              <a:pPr>
                <a:spcBef>
                  <a:spcPct val="0"/>
                </a:spcBef>
              </a:pPr>
              <a:t>1</a:t>
            </a:fld>
            <a:endParaRPr lang="en-GB" altLang="en-US" sz="1200"/>
          </a:p>
        </p:txBody>
      </p:sp>
      <p:sp>
        <p:nvSpPr>
          <p:cNvPr id="7171" name="Rectangle 2"/>
          <p:cNvSpPr>
            <a:spLocks noGrp="1" noRot="1" noChangeAspect="1" noChangeArrowheads="1" noTextEdit="1"/>
          </p:cNvSpPr>
          <p:nvPr>
            <p:ph type="sldImg"/>
          </p:nvPr>
        </p:nvSpPr>
        <p:spPr>
          <a:xfrm>
            <a:off x="88900" y="742950"/>
            <a:ext cx="6621463"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Rot="1" noChangeAspect="1" noChangeArrowheads="1" noTextEdit="1"/>
          </p:cNvSpPr>
          <p:nvPr>
            <p:ph type="sldImg"/>
          </p:nvPr>
        </p:nvSpPr>
        <p:spPr>
          <a:ln/>
        </p:spPr>
      </p:sp>
      <p:sp>
        <p:nvSpPr>
          <p:cNvPr id="5939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26081284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Rot="1" noChangeAspect="1" noChangeArrowheads="1" noTextEdit="1"/>
          </p:cNvSpPr>
          <p:nvPr>
            <p:ph type="sldImg"/>
          </p:nvPr>
        </p:nvSpPr>
        <p:spPr>
          <a:ln/>
        </p:spPr>
      </p:sp>
      <p:sp>
        <p:nvSpPr>
          <p:cNvPr id="60419"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20874195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Rot="1" noChangeAspect="1" noChangeArrowheads="1" noTextEdit="1"/>
          </p:cNvSpPr>
          <p:nvPr>
            <p:ph type="sldImg"/>
          </p:nvPr>
        </p:nvSpPr>
        <p:spPr>
          <a:ln/>
        </p:spPr>
      </p:sp>
      <p:sp>
        <p:nvSpPr>
          <p:cNvPr id="5939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2673660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Rot="1" noChangeAspect="1" noChangeArrowheads="1" noTextEdit="1"/>
          </p:cNvSpPr>
          <p:nvPr>
            <p:ph type="sldImg"/>
          </p:nvPr>
        </p:nvSpPr>
        <p:spPr>
          <a:ln/>
        </p:spPr>
      </p:sp>
      <p:sp>
        <p:nvSpPr>
          <p:cNvPr id="5939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06129685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Rot="1" noChangeAspect="1" noChangeArrowheads="1" noTextEdit="1"/>
          </p:cNvSpPr>
          <p:nvPr>
            <p:ph type="sldImg"/>
          </p:nvPr>
        </p:nvSpPr>
        <p:spPr>
          <a:ln/>
        </p:spPr>
      </p:sp>
      <p:sp>
        <p:nvSpPr>
          <p:cNvPr id="5939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226064049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Grp="1" noRot="1" noChangeAspect="1" noChangeArrowheads="1" noTextEdit="1"/>
          </p:cNvSpPr>
          <p:nvPr>
            <p:ph type="sldImg"/>
          </p:nvPr>
        </p:nvSpPr>
        <p:spPr>
          <a:xfrm>
            <a:off x="25400" y="744538"/>
            <a:ext cx="6623050" cy="3725862"/>
          </a:xfrm>
          <a:ln/>
        </p:spPr>
      </p:sp>
      <p:sp>
        <p:nvSpPr>
          <p:cNvPr id="77827" name="Rectangle 3"/>
          <p:cNvSpPr>
            <a:spLocks noGrp="1" noChangeArrowheads="1"/>
          </p:cNvSpPr>
          <p:nvPr>
            <p:ph type="body" idx="1"/>
          </p:nvPr>
        </p:nvSpPr>
        <p:spPr>
          <a:xfrm>
            <a:off x="307975" y="4716463"/>
            <a:ext cx="6035675" cy="4465637"/>
          </a:xfrm>
          <a:noFill/>
          <a:ln/>
        </p:spPr>
        <p:txBody>
          <a:bodyPr lIns="90631" tIns="45316" rIns="90631" bIns="45316"/>
          <a:lstStyle/>
          <a:p>
            <a:pPr eaLnBrk="1" hangingPunct="1"/>
            <a:endParaRPr lang="de-DE"/>
          </a:p>
        </p:txBody>
      </p:sp>
    </p:spTree>
    <p:extLst>
      <p:ext uri="{BB962C8B-B14F-4D97-AF65-F5344CB8AC3E}">
        <p14:creationId xmlns:p14="http://schemas.microsoft.com/office/powerpoint/2010/main" val="144746933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Grp="1" noRot="1" noChangeAspect="1" noChangeArrowheads="1" noTextEdit="1"/>
          </p:cNvSpPr>
          <p:nvPr>
            <p:ph type="sldImg"/>
          </p:nvPr>
        </p:nvSpPr>
        <p:spPr>
          <a:xfrm>
            <a:off x="25400" y="744538"/>
            <a:ext cx="6623050" cy="3725862"/>
          </a:xfrm>
          <a:ln/>
        </p:spPr>
      </p:sp>
      <p:sp>
        <p:nvSpPr>
          <p:cNvPr id="77827" name="Rectangle 3"/>
          <p:cNvSpPr>
            <a:spLocks noGrp="1" noChangeArrowheads="1"/>
          </p:cNvSpPr>
          <p:nvPr>
            <p:ph type="body" idx="1"/>
          </p:nvPr>
        </p:nvSpPr>
        <p:spPr>
          <a:xfrm>
            <a:off x="307975" y="4716463"/>
            <a:ext cx="6035675" cy="4465637"/>
          </a:xfrm>
          <a:noFill/>
          <a:ln/>
        </p:spPr>
        <p:txBody>
          <a:bodyPr lIns="90631" tIns="45316" rIns="90631" bIns="45316"/>
          <a:lstStyle/>
          <a:p>
            <a:pPr eaLnBrk="1" hangingPunct="1"/>
            <a:endParaRPr lang="de-DE"/>
          </a:p>
        </p:txBody>
      </p:sp>
    </p:spTree>
    <p:extLst>
      <p:ext uri="{BB962C8B-B14F-4D97-AF65-F5344CB8AC3E}">
        <p14:creationId xmlns:p14="http://schemas.microsoft.com/office/powerpoint/2010/main" val="367768365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1053121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Rot="1" noChangeAspect="1" noChangeArrowheads="1" noTextEdit="1"/>
          </p:cNvSpPr>
          <p:nvPr>
            <p:ph type="sldImg"/>
          </p:nvPr>
        </p:nvSpPr>
        <p:spPr>
          <a:ln/>
        </p:spPr>
      </p:sp>
      <p:sp>
        <p:nvSpPr>
          <p:cNvPr id="75779"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44892175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10531219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16170721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Rot="1" noChangeAspect="1" noChangeArrowheads="1" noTextEdit="1"/>
          </p:cNvSpPr>
          <p:nvPr>
            <p:ph type="sldImg"/>
          </p:nvPr>
        </p:nvSpPr>
        <p:spPr>
          <a:ln/>
        </p:spPr>
      </p:sp>
      <p:sp>
        <p:nvSpPr>
          <p:cNvPr id="5939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214519004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Rot="1" noChangeAspect="1" noChangeArrowheads="1" noTextEdit="1"/>
          </p:cNvSpPr>
          <p:nvPr>
            <p:ph type="sldImg"/>
          </p:nvPr>
        </p:nvSpPr>
        <p:spPr>
          <a:ln/>
        </p:spPr>
      </p:sp>
      <p:sp>
        <p:nvSpPr>
          <p:cNvPr id="5939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351916101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descr="bubbles_ppt_cover.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7013" y="0"/>
            <a:ext cx="5145087" cy="633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914400" y="2130430"/>
            <a:ext cx="103632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810043" y="3839308"/>
            <a:ext cx="8534400" cy="1752600"/>
          </a:xfrm>
        </p:spPr>
        <p:txBody>
          <a:bodyPr/>
          <a:lstStyle>
            <a:lvl1pPr marL="0" indent="0" algn="ctr">
              <a:buNone/>
              <a:defRPr/>
            </a:lvl1pPr>
            <a:lvl2pPr marL="609585" indent="0" algn="ctr">
              <a:buNone/>
              <a:defRPr/>
            </a:lvl2pPr>
            <a:lvl3pPr marL="1219170" indent="0" algn="ctr">
              <a:buNone/>
              <a:defRPr/>
            </a:lvl3pPr>
            <a:lvl4pPr marL="1828754" indent="0" algn="ctr">
              <a:buNone/>
              <a:defRPr/>
            </a:lvl4pPr>
            <a:lvl5pPr marL="2438339" indent="0" algn="ctr">
              <a:buNone/>
              <a:defRPr/>
            </a:lvl5pPr>
            <a:lvl6pPr marL="3047924" indent="0" algn="ctr">
              <a:buNone/>
              <a:defRPr/>
            </a:lvl6pPr>
            <a:lvl7pPr marL="3657509" indent="0" algn="ctr">
              <a:buNone/>
              <a:defRPr/>
            </a:lvl7pPr>
            <a:lvl8pPr marL="4267093" indent="0" algn="ctr">
              <a:buNone/>
              <a:defRPr/>
            </a:lvl8pPr>
            <a:lvl9pPr marL="4876678"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930231849"/>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609585" indent="-609585">
              <a:buFontTx/>
              <a:buBlip>
                <a:blip r:embed="rId2"/>
              </a:buBlip>
              <a:defRPr/>
            </a:lvl1p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Tree>
    <p:extLst>
      <p:ext uri="{BB962C8B-B14F-4D97-AF65-F5344CB8AC3E}">
        <p14:creationId xmlns:p14="http://schemas.microsoft.com/office/powerpoint/2010/main" val="1623381228"/>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9112251" cy="1143000"/>
          </a:xfrm>
        </p:spPr>
        <p:txBody>
          <a:bodyPr/>
          <a:lstStyle/>
          <a:p>
            <a:r>
              <a:rPr lang="en-US" dirty="0"/>
              <a:t>Click to edit Master title style</a:t>
            </a:r>
            <a:endParaRPr lang="en-IE" dirty="0"/>
          </a:p>
        </p:txBody>
      </p:sp>
      <p:sp>
        <p:nvSpPr>
          <p:cNvPr id="3" name="Table Placeholder 2"/>
          <p:cNvSpPr>
            <a:spLocks noGrp="1"/>
          </p:cNvSpPr>
          <p:nvPr>
            <p:ph type="tbl" idx="1"/>
          </p:nvPr>
        </p:nvSpPr>
        <p:spPr>
          <a:xfrm>
            <a:off x="609600" y="1600201"/>
            <a:ext cx="10972800" cy="4525963"/>
          </a:xfrm>
        </p:spPr>
        <p:txBody>
          <a:bodyPr/>
          <a:lstStyle/>
          <a:p>
            <a:pPr lvl="0"/>
            <a:endParaRPr lang="en-IE" noProof="0" dirty="0"/>
          </a:p>
        </p:txBody>
      </p:sp>
      <p:sp>
        <p:nvSpPr>
          <p:cNvPr id="4" name="Slide Number Placeholder 5"/>
          <p:cNvSpPr>
            <a:spLocks noGrp="1"/>
          </p:cNvSpPr>
          <p:nvPr>
            <p:ph type="sldNum" sz="quarter" idx="10"/>
          </p:nvPr>
        </p:nvSpPr>
        <p:spPr>
          <a:xfrm>
            <a:off x="11410952" y="6483350"/>
            <a:ext cx="527049" cy="222250"/>
          </a:xfrm>
          <a:prstGeom prst="rect">
            <a:avLst/>
          </a:prstGeom>
        </p:spPr>
        <p:txBody>
          <a:bodyPr/>
          <a:lstStyle>
            <a:lvl1pPr>
              <a:defRPr>
                <a:latin typeface="Arial" charset="0"/>
                <a:cs typeface="Arial" charset="0"/>
              </a:defRPr>
            </a:lvl1pPr>
          </a:lstStyle>
          <a:p>
            <a:pPr>
              <a:defRPr/>
            </a:pPr>
            <a:fld id="{8B78E712-7E90-46AF-8873-540771249AD5}" type="slidenum">
              <a:rPr lang="en-GB"/>
              <a:pPr>
                <a:defRPr/>
              </a:pPr>
              <a:t>‹#›</a:t>
            </a:fld>
            <a:endParaRPr lang="en-GB" dirty="0"/>
          </a:p>
        </p:txBody>
      </p:sp>
    </p:spTree>
    <p:extLst>
      <p:ext uri="{BB962C8B-B14F-4D97-AF65-F5344CB8AC3E}">
        <p14:creationId xmlns:p14="http://schemas.microsoft.com/office/powerpoint/2010/main" val="191304689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4.jpeg"/><Relationship Id="rId3" Type="http://schemas.openxmlformats.org/officeDocument/2006/relationships/slideLayout" Target="../slideLayouts/slideLayout3.xml"/><Relationship Id="rId7"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11113" y="6364288"/>
            <a:ext cx="8224837" cy="333374"/>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333"/>
          </a:p>
        </p:txBody>
      </p:sp>
      <p:sp>
        <p:nvSpPr>
          <p:cNvPr id="1027" name="Title Placeholder 1"/>
          <p:cNvSpPr>
            <a:spLocks noGrp="1"/>
          </p:cNvSpPr>
          <p:nvPr>
            <p:ph type="title"/>
          </p:nvPr>
        </p:nvSpPr>
        <p:spPr bwMode="auto">
          <a:xfrm>
            <a:off x="652463" y="228600"/>
            <a:ext cx="910272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647700" y="1454150"/>
            <a:ext cx="11183938"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p:cNvSpPr txBox="1"/>
          <p:nvPr userDrawn="1"/>
        </p:nvSpPr>
        <p:spPr>
          <a:xfrm>
            <a:off x="11113" y="6502232"/>
            <a:ext cx="7950201" cy="234950"/>
          </a:xfrm>
          <a:prstGeom prst="rect">
            <a:avLst/>
          </a:prstGeom>
          <a:noFill/>
        </p:spPr>
        <p:txBody>
          <a:bodyPr anchor="ct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sz="133" spc="400">
                <a:solidFill>
                  <a:schemeClr val="bg1"/>
                </a:solidFill>
              </a:rPr>
              <a:t> </a:t>
            </a:r>
            <a:r>
              <a:rPr lang="en-GB" sz="1100" b="1" spc="300">
                <a:ea typeface="+mn-ea"/>
                <a:cs typeface="Arial" panose="020B0604020202020204" pitchFamily="34" charset="0"/>
              </a:rPr>
              <a:t>S5-174009, </a:t>
            </a:r>
            <a:r>
              <a:rPr lang="en-GB" sz="1100" b="1" spc="300" dirty="0">
                <a:ea typeface="+mn-ea"/>
                <a:cs typeface="Arial" panose="020B0604020202020204" pitchFamily="34" charset="0"/>
              </a:rPr>
              <a:t>SA5#114, Sophia-Antipolis, France, 21 - 25 August 2017</a:t>
            </a:r>
          </a:p>
          <a:p>
            <a:pPr>
              <a:defRPr/>
            </a:pPr>
            <a:endParaRPr lang="en-GB" sz="1067" b="1" spc="400" dirty="0">
              <a:solidFill>
                <a:schemeClr val="bg1"/>
              </a:solidFill>
            </a:endParaRPr>
          </a:p>
        </p:txBody>
      </p:sp>
      <p:sp>
        <p:nvSpPr>
          <p:cNvPr id="1030" name="Rectangle 15"/>
          <p:cNvSpPr>
            <a:spLocks noChangeArrowheads="1"/>
          </p:cNvSpPr>
          <p:nvPr userDrawn="1"/>
        </p:nvSpPr>
        <p:spPr bwMode="auto">
          <a:xfrm>
            <a:off x="5448300" y="3303588"/>
            <a:ext cx="1238250"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333">
                <a:solidFill>
                  <a:schemeClr val="bg1"/>
                </a:solidFill>
              </a:rPr>
              <a:t>© 3GPP 2012</a:t>
            </a:r>
            <a:endParaRPr lang="en-GB" altLang="en-US" sz="1333"/>
          </a:p>
        </p:txBody>
      </p:sp>
      <p:pic>
        <p:nvPicPr>
          <p:cNvPr id="1031" name="Picture 10" descr="3GPP_TM_RD.jpg"/>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10098088" y="306388"/>
            <a:ext cx="1584325" cy="92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16"/>
          <p:cNvSpPr>
            <a:spLocks noChangeArrowheads="1"/>
          </p:cNvSpPr>
          <p:nvPr userDrawn="1"/>
        </p:nvSpPr>
        <p:spPr bwMode="auto">
          <a:xfrm>
            <a:off x="9918700" y="6462713"/>
            <a:ext cx="1027113" cy="255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67" dirty="0"/>
              <a:t>© 3GPP 2017</a:t>
            </a:r>
          </a:p>
        </p:txBody>
      </p:sp>
      <p:sp>
        <p:nvSpPr>
          <p:cNvPr id="12" name="Oval 11"/>
          <p:cNvSpPr/>
          <p:nvPr userDrawn="1"/>
        </p:nvSpPr>
        <p:spPr bwMode="auto">
          <a:xfrm>
            <a:off x="11079163" y="6364288"/>
            <a:ext cx="812800" cy="419100"/>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435BA645-663C-49B9-8214-3A0DBAD6F1FF}" type="slidenum">
              <a:rPr lang="en-GB" altLang="en-US" sz="1333" b="1" smtClean="0"/>
              <a:pPr algn="ctr">
                <a:defRPr/>
              </a:pPr>
              <a:t>‹#›</a:t>
            </a:fld>
            <a:endParaRPr lang="en-GB" altLang="en-US" sz="1333" b="1"/>
          </a:p>
          <a:p>
            <a:pPr>
              <a:defRPr/>
            </a:pPr>
            <a:endParaRPr lang="en-GB" altLang="en-US" sz="1333"/>
          </a:p>
        </p:txBody>
      </p:sp>
    </p:spTree>
  </p:cSld>
  <p:clrMap bg1="lt1" tx1="dk1" bg2="lt2" tx2="dk2" accent1="accent1" accent2="accent2" accent3="accent3" accent4="accent4" accent5="accent5" accent6="accent6" hlink="hlink" folHlink="folHlink"/>
  <p:sldLayoutIdLst>
    <p:sldLayoutId id="2147483938" r:id="rId1"/>
    <p:sldLayoutId id="2147483936" r:id="rId2"/>
    <p:sldLayoutId id="2147483939" r:id="rId3"/>
  </p:sldLayoutIdLst>
  <p:transition spd="slow"/>
  <p:hf hdr="0" ftr="0" dt="0"/>
  <p:txStyles>
    <p:title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p:titleStyle>
    <p:bodyStyle>
      <a:lvl1pPr marL="608013" indent="-608013" algn="l" rtl="0" eaLnBrk="0" fontAlgn="base" hangingPunct="0">
        <a:spcBef>
          <a:spcPct val="20000"/>
        </a:spcBef>
        <a:spcAft>
          <a:spcPct val="0"/>
        </a:spcAft>
        <a:buBlip>
          <a:blip r:embed="rId6"/>
        </a:buBlip>
        <a:defRPr sz="3700">
          <a:solidFill>
            <a:schemeClr val="tx1"/>
          </a:solidFill>
          <a:latin typeface="+mn-lt"/>
          <a:ea typeface="+mn-ea"/>
          <a:cs typeface="+mn-cs"/>
        </a:defRPr>
      </a:lvl1pPr>
      <a:lvl2pPr marL="989013" indent="-379413" algn="l" rtl="0" eaLnBrk="0" fontAlgn="base" hangingPunct="0">
        <a:spcBef>
          <a:spcPct val="20000"/>
        </a:spcBef>
        <a:spcAft>
          <a:spcPct val="0"/>
        </a:spcAft>
        <a:buClr>
          <a:srgbClr val="C00000"/>
        </a:buClr>
        <a:buBlip>
          <a:blip r:embed="rId7"/>
        </a:buBlip>
        <a:defRPr sz="3200">
          <a:solidFill>
            <a:schemeClr val="tx1"/>
          </a:solidFill>
          <a:latin typeface="+mn-lt"/>
        </a:defRPr>
      </a:lvl2pPr>
      <a:lvl3pPr marL="1522413" indent="-303213" algn="l" rtl="0" eaLnBrk="0" fontAlgn="base" hangingPunct="0">
        <a:spcBef>
          <a:spcPct val="20000"/>
        </a:spcBef>
        <a:spcAft>
          <a:spcPct val="0"/>
        </a:spcAft>
        <a:buBlip>
          <a:blip r:embed="rId8"/>
        </a:buBlip>
        <a:defRPr sz="2600">
          <a:solidFill>
            <a:schemeClr val="tx1"/>
          </a:solidFill>
          <a:latin typeface="+mn-lt"/>
        </a:defRPr>
      </a:lvl3pPr>
      <a:lvl4pPr marL="2132013" indent="-303213"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613" indent="-303213"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716" indent="-304792" algn="l" rtl="0" eaLnBrk="0" fontAlgn="base" hangingPunct="0">
        <a:spcBef>
          <a:spcPct val="20000"/>
        </a:spcBef>
        <a:spcAft>
          <a:spcPct val="0"/>
        </a:spcAft>
        <a:buFont typeface="Arial" charset="0"/>
        <a:buChar char="»"/>
        <a:defRPr sz="2133">
          <a:solidFill>
            <a:schemeClr val="tx1"/>
          </a:solidFill>
          <a:latin typeface="+mn-lt"/>
        </a:defRPr>
      </a:lvl6pPr>
      <a:lvl7pPr marL="3962301" indent="-304792" algn="l" rtl="0" eaLnBrk="0" fontAlgn="base" hangingPunct="0">
        <a:spcBef>
          <a:spcPct val="20000"/>
        </a:spcBef>
        <a:spcAft>
          <a:spcPct val="0"/>
        </a:spcAft>
        <a:buFont typeface="Arial" charset="0"/>
        <a:buChar char="»"/>
        <a:defRPr sz="2133">
          <a:solidFill>
            <a:schemeClr val="tx1"/>
          </a:solidFill>
          <a:latin typeface="+mn-lt"/>
        </a:defRPr>
      </a:lvl7pPr>
      <a:lvl8pPr marL="4571886" indent="-304792" algn="l" rtl="0" eaLnBrk="0" fontAlgn="base" hangingPunct="0">
        <a:spcBef>
          <a:spcPct val="20000"/>
        </a:spcBef>
        <a:spcAft>
          <a:spcPct val="0"/>
        </a:spcAft>
        <a:buFont typeface="Arial" charset="0"/>
        <a:buChar char="»"/>
        <a:defRPr sz="2133">
          <a:solidFill>
            <a:schemeClr val="tx1"/>
          </a:solidFill>
          <a:latin typeface="+mn-lt"/>
        </a:defRPr>
      </a:lvl8pPr>
      <a:lvl9pPr marL="5181470" indent="-304792" algn="l" rtl="0" eaLnBrk="0" fontAlgn="base" hangingPunct="0">
        <a:spcBef>
          <a:spcPct val="20000"/>
        </a:spcBef>
        <a:spcAft>
          <a:spcPct val="0"/>
        </a:spcAft>
        <a:buFont typeface="Arial" charset="0"/>
        <a:buChar char="»"/>
        <a:defRPr sz="2133">
          <a:solidFill>
            <a:schemeClr val="tx1"/>
          </a:solidFill>
          <a:latin typeface="+mn-lt"/>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1967678" y="2820444"/>
            <a:ext cx="8621712" cy="1468438"/>
          </a:xfrm>
        </p:spPr>
        <p:txBody>
          <a:bodyPr>
            <a:noAutofit/>
          </a:bodyPr>
          <a:lstStyle/>
          <a:p>
            <a:pPr>
              <a:defRPr/>
            </a:pPr>
            <a:r>
              <a:rPr lang="en-GB" sz="4800" b="1" i="1" dirty="0">
                <a:effectLst>
                  <a:outerShdw blurRad="38100" dist="38100" dir="2700000" algn="tl">
                    <a:srgbClr val="C0C0C0"/>
                  </a:outerShdw>
                </a:effectLst>
              </a:rPr>
              <a:t>  </a:t>
            </a:r>
            <a:br>
              <a:rPr lang="en-GB" sz="4800" dirty="0"/>
            </a:br>
            <a:r>
              <a:rPr lang="en-GB" sz="4800" dirty="0"/>
              <a:t> </a:t>
            </a:r>
            <a:r>
              <a:rPr lang="en-GB" altLang="zh-CN" sz="4800" b="1"/>
              <a:t>SA5 CH </a:t>
            </a:r>
            <a:r>
              <a:rPr lang="en-GB" altLang="zh-CN" sz="4800" b="1" dirty="0"/>
              <a:t>SWG Exec Report</a:t>
            </a:r>
            <a:br>
              <a:rPr lang="en-GB" sz="4800" b="1" i="1" dirty="0"/>
            </a:br>
            <a:r>
              <a:rPr lang="fr-FR" sz="2400" dirty="0">
                <a:latin typeface="Arial" pitchFamily="34" charset="0"/>
              </a:rPr>
              <a:t>SA5#114, 21-25 </a:t>
            </a:r>
            <a:r>
              <a:rPr lang="fr-FR" sz="2400" dirty="0" err="1">
                <a:latin typeface="Arial" pitchFamily="34" charset="0"/>
              </a:rPr>
              <a:t>Aug</a:t>
            </a:r>
            <a:r>
              <a:rPr lang="fr-FR" sz="2400" dirty="0">
                <a:latin typeface="Arial" pitchFamily="34" charset="0"/>
              </a:rPr>
              <a:t>. 2017</a:t>
            </a:r>
            <a:br>
              <a:rPr lang="fr-FR" sz="2400" dirty="0">
                <a:latin typeface="Arial" pitchFamily="34" charset="0"/>
              </a:rPr>
            </a:br>
            <a:r>
              <a:rPr lang="fr-FR" sz="2400" dirty="0">
                <a:latin typeface="Arial" pitchFamily="34" charset="0"/>
              </a:rPr>
              <a:t>Sophia-Antipolis, France</a:t>
            </a:r>
            <a:br>
              <a:rPr lang="en-US" sz="4800" dirty="0">
                <a:effectLst>
                  <a:outerShdw blurRad="38100" dist="38100" dir="2700000" algn="tl">
                    <a:srgbClr val="C0C0C0"/>
                  </a:outerShdw>
                </a:effectLst>
              </a:rPr>
            </a:br>
            <a:endParaRPr lang="en-GB" sz="4800" dirty="0">
              <a:effectLst>
                <a:outerShdw blurRad="38100" dist="38100" dir="2700000" algn="tl">
                  <a:srgbClr val="C0C0C0"/>
                </a:outerShdw>
              </a:effectLst>
            </a:endParaRPr>
          </a:p>
        </p:txBody>
      </p:sp>
      <p:sp>
        <p:nvSpPr>
          <p:cNvPr id="6147" name="Subtitle 6"/>
          <p:cNvSpPr>
            <a:spLocks noGrp="1"/>
          </p:cNvSpPr>
          <p:nvPr>
            <p:ph type="subTitle" idx="1"/>
          </p:nvPr>
        </p:nvSpPr>
        <p:spPr>
          <a:xfrm>
            <a:off x="2054990" y="4523069"/>
            <a:ext cx="8534400" cy="1752600"/>
          </a:xfrm>
        </p:spPr>
        <p:txBody>
          <a:bodyPr/>
          <a:lstStyle/>
          <a:p>
            <a:pPr>
              <a:lnSpc>
                <a:spcPct val="80000"/>
              </a:lnSpc>
            </a:pPr>
            <a:br>
              <a:rPr lang="en-US" altLang="en-US" sz="2667"/>
            </a:br>
            <a:r>
              <a:rPr lang="en-GB" sz="2400">
                <a:latin typeface="Arial" charset="0"/>
              </a:rPr>
              <a:t>Maryse GARDELLA, SWG Chair, Nokia</a:t>
            </a:r>
            <a:endParaRPr lang="en-GB" sz="2400" dirty="0">
              <a:latin typeface="Arial" charset="0"/>
            </a:endParaRPr>
          </a:p>
          <a:p>
            <a:pPr>
              <a:lnSpc>
                <a:spcPct val="80000"/>
              </a:lnSpc>
              <a:defRPr/>
            </a:pPr>
            <a:endParaRPr lang="en-GB" altLang="en-US" sz="2667" dirty="0">
              <a:latin typeface="Arial" panose="020B0604020202020204" pitchFamily="34" charset="0"/>
            </a:endParaRP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eaLnBrk="0" hangingPunct="0"/>
            <a:r>
              <a:rPr lang="en-GB" altLang="zh-CN" sz="3200">
                <a:solidFill>
                  <a:srgbClr val="FF0000"/>
                </a:solidFill>
                <a:latin typeface="Calibri" pitchFamily="34" charset="0"/>
                <a:cs typeface="Times New Roman" pitchFamily="18" charset="0"/>
              </a:rPr>
              <a:t>Rel-15 Charging </a:t>
            </a:r>
            <a:r>
              <a:rPr lang="en-GB" altLang="zh-CN" sz="3200" dirty="0">
                <a:solidFill>
                  <a:srgbClr val="FF0000"/>
                </a:solidFill>
                <a:latin typeface="Calibri" pitchFamily="34" charset="0"/>
                <a:cs typeface="Times New Roman" pitchFamily="18" charset="0"/>
              </a:rPr>
              <a:t>WIs </a:t>
            </a:r>
            <a:r>
              <a:rPr lang="en-GB" altLang="zh-CN" sz="3200">
                <a:solidFill>
                  <a:srgbClr val="FF0000"/>
                </a:solidFill>
                <a:latin typeface="Calibri" pitchFamily="34" charset="0"/>
                <a:cs typeface="Times New Roman" pitchFamily="18" charset="0"/>
              </a:rPr>
              <a:t>(1/3)</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3237806062"/>
              </p:ext>
            </p:extLst>
          </p:nvPr>
        </p:nvGraphicFramePr>
        <p:xfrm>
          <a:off x="1506656" y="1099692"/>
          <a:ext cx="8311488" cy="4851703"/>
        </p:xfrm>
        <a:graphic>
          <a:graphicData uri="http://schemas.openxmlformats.org/drawingml/2006/table">
            <a:tbl>
              <a:tblPr/>
              <a:tblGrid>
                <a:gridCol w="1334973">
                  <a:extLst>
                    <a:ext uri="{9D8B030D-6E8A-4147-A177-3AD203B41FA5}">
                      <a16:colId xmlns:a16="http://schemas.microsoft.com/office/drawing/2014/main" val="20000"/>
                    </a:ext>
                  </a:extLst>
                </a:gridCol>
                <a:gridCol w="4936340">
                  <a:extLst>
                    <a:ext uri="{9D8B030D-6E8A-4147-A177-3AD203B41FA5}">
                      <a16:colId xmlns:a16="http://schemas.microsoft.com/office/drawing/2014/main" val="20001"/>
                    </a:ext>
                  </a:extLst>
                </a:gridCol>
                <a:gridCol w="2040175">
                  <a:extLst>
                    <a:ext uri="{9D8B030D-6E8A-4147-A177-3AD203B41FA5}">
                      <a16:colId xmlns:a16="http://schemas.microsoft.com/office/drawing/2014/main" val="20002"/>
                    </a:ext>
                  </a:extLst>
                </a:gridCol>
              </a:tblGrid>
              <a:tr h="350654">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kern="1200">
                          <a:solidFill>
                            <a:schemeClr val="tx1"/>
                          </a:solidFill>
                          <a:effectLst/>
                          <a:latin typeface="+mn-lt"/>
                          <a:ea typeface="+mn-ea"/>
                          <a:cs typeface="+mn-cs"/>
                        </a:rPr>
                        <a:t>Charging Enhancement for eFMSS </a:t>
                      </a:r>
                      <a:endParaRPr kumimoji="0" lang="en-GB" altLang="zh-CN" sz="18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kern="1200">
                          <a:solidFill>
                            <a:schemeClr val="tx1"/>
                          </a:solidFill>
                          <a:effectLst/>
                          <a:latin typeface="+mn-lt"/>
                          <a:ea typeface="+mn-ea"/>
                          <a:cs typeface="+mn-cs"/>
                        </a:rPr>
                        <a:t>eFMSS-CH</a:t>
                      </a:r>
                      <a:endParaRPr kumimoji="0" lang="en-GB" sz="18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350654">
                <a:tc vMerge="1">
                  <a:txBody>
                    <a:bodyPr/>
                    <a:lstStyle/>
                    <a:p>
                      <a:endParaRPr lang="en-GB"/>
                    </a:p>
                  </a:txBody>
                  <a:tcPr/>
                </a:tc>
                <a:tc vMerge="1">
                  <a:txBody>
                    <a:bodyPr/>
                    <a:lstStyle/>
                    <a:p>
                      <a:endParaRPr lang="en-GB" dirty="0"/>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kern="1200">
                          <a:solidFill>
                            <a:schemeClr val="tx1"/>
                          </a:solidFill>
                          <a:effectLst/>
                          <a:latin typeface="+mn-lt"/>
                          <a:ea typeface="+mn-ea"/>
                          <a:cs typeface="+mn-cs"/>
                        </a:rPr>
                        <a:t>760057</a:t>
                      </a:r>
                      <a:endParaRPr kumimoji="0" lang="en-GB" sz="18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065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0" i="0" u="none" strike="noStrike" cap="none" normalizeH="0" baseline="0" dirty="0">
                          <a:ln>
                            <a:noFill/>
                          </a:ln>
                          <a:solidFill>
                            <a:schemeClr val="tx1"/>
                          </a:solidFill>
                          <a:effectLst/>
                          <a:latin typeface="+mn-lt"/>
                          <a:ea typeface="Gulim" pitchFamily="34" charset="-127"/>
                        </a:rPr>
                        <a:t>Rapporteur</a:t>
                      </a:r>
                      <a:endParaRPr kumimoji="0" lang="en-GB" altLang="zh-CN" sz="1600" b="0" i="0" u="none" strike="noStrike" cap="none" normalizeH="0" baseline="0" dirty="0">
                        <a:ln>
                          <a:noFill/>
                        </a:ln>
                        <a:solidFill>
                          <a:schemeClr val="tx1"/>
                        </a:solidFill>
                        <a:effectLst/>
                        <a:latin typeface="+mn-lt"/>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a:ln>
                            <a:noFill/>
                          </a:ln>
                          <a:solidFill>
                            <a:schemeClr val="tx1"/>
                          </a:solidFill>
                          <a:effectLst/>
                          <a:latin typeface="+mn-lt"/>
                          <a:ea typeface="+mn-ea"/>
                          <a:cs typeface="Arial" charset="0"/>
                        </a:rPr>
                        <a:t>China Telecom</a:t>
                      </a:r>
                      <a:endParaRPr kumimoji="0" lang="en-GB" altLang="zh-CN" sz="1600" b="0" i="0" u="none" strike="noStrike" cap="none" normalizeH="0" baseline="0" dirty="0">
                        <a:ln>
                          <a:noFill/>
                        </a:ln>
                        <a:solidFill>
                          <a:schemeClr val="tx1"/>
                        </a:solidFill>
                        <a:effectLst/>
                        <a:latin typeface="+mn-lt"/>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extLst>
                  <a:ext uri="{0D108BD9-81ED-4DB2-BD59-A6C34878D82A}">
                    <a16:rowId xmlns:a16="http://schemas.microsoft.com/office/drawing/2014/main" val="10002"/>
                  </a:ext>
                </a:extLst>
              </a:tr>
              <a:tr h="35065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mn-lt"/>
                          <a:ea typeface="宋体" pitchFamily="2" charset="-122"/>
                          <a:cs typeface="Arial" charset="0"/>
                        </a:rPr>
                        <a:t>Completion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a:ln>
                            <a:noFill/>
                          </a:ln>
                          <a:solidFill>
                            <a:schemeClr val="tx1"/>
                          </a:solidFill>
                          <a:effectLst/>
                          <a:latin typeface="+mn-lt"/>
                          <a:ea typeface="宋体" pitchFamily="2" charset="-122"/>
                          <a:cs typeface="Arial" charset="0"/>
                        </a:rPr>
                        <a:t>0%-&gt;70%</a:t>
                      </a:r>
                      <a:endParaRPr kumimoji="0" lang="en-GB" altLang="zh-CN" sz="1600" b="0" i="0" u="none" strike="noStrike" cap="none" normalizeH="0" baseline="0" dirty="0">
                        <a:ln>
                          <a:noFill/>
                        </a:ln>
                        <a:solidFill>
                          <a:schemeClr val="tx1"/>
                        </a:solidFill>
                        <a:effectLst/>
                        <a:latin typeface="+mn-lt"/>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extLst>
                  <a:ext uri="{0D108BD9-81ED-4DB2-BD59-A6C34878D82A}">
                    <a16:rowId xmlns:a16="http://schemas.microsoft.com/office/drawing/2014/main" val="10003"/>
                  </a:ext>
                </a:extLst>
              </a:tr>
              <a:tr h="35065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mn-lt"/>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GB" sz="1600" kern="1200">
                          <a:solidFill>
                            <a:schemeClr val="tx1"/>
                          </a:solidFill>
                          <a:effectLst/>
                          <a:latin typeface="+mn-lt"/>
                          <a:ea typeface="+mn-ea"/>
                          <a:cs typeface="+mn-cs"/>
                        </a:rPr>
                        <a:t>SA#78 (12/2017)</a:t>
                      </a:r>
                      <a:endParaRPr lang="en-GB" altLang="zh-CN" sz="1600" kern="1200" dirty="0">
                        <a:solidFill>
                          <a:schemeClr val="tx1"/>
                        </a:solidFill>
                        <a:effectLst/>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dirty="0"/>
                    </a:p>
                  </a:txBody>
                  <a:tcPr/>
                </a:tc>
                <a:extLst>
                  <a:ext uri="{0D108BD9-81ED-4DB2-BD59-A6C34878D82A}">
                    <a16:rowId xmlns:a16="http://schemas.microsoft.com/office/drawing/2014/main" val="10004"/>
                  </a:ext>
                </a:extLst>
              </a:tr>
              <a:tr h="271756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mn-lt"/>
                          <a:ea typeface="宋体" pitchFamily="2" charset="-122"/>
                          <a:cs typeface="Arial" charset="0"/>
                        </a:rPr>
                        <a:t>Status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r>
                        <a:rPr kumimoji="0" lang="en-GB" sz="1600" b="0" i="0" u="none" strike="noStrike" kern="1200" cap="none" normalizeH="0" baseline="0">
                          <a:ln>
                            <a:noFill/>
                          </a:ln>
                          <a:solidFill>
                            <a:schemeClr val="tx1"/>
                          </a:solidFill>
                          <a:effectLst/>
                          <a:latin typeface="+mn-lt"/>
                          <a:ea typeface="宋体" pitchFamily="2" charset="-122"/>
                          <a:cs typeface="Arial" charset="0"/>
                        </a:rPr>
                        <a:t>A "Traffic Steering Policy Identifier" (for Uplink and Downlink) is introduced in the PGW CDR, to indicate which Traffic Steering Policy was used for the service data flow (in the service data container).</a:t>
                      </a:r>
                    </a:p>
                    <a:p>
                      <a:r>
                        <a:rPr lang="en-GB" sz="1600" kern="1200">
                          <a:solidFill>
                            <a:schemeClr val="tx1"/>
                          </a:solidFill>
                          <a:effectLst/>
                          <a:latin typeface="+mn-lt"/>
                          <a:ea typeface="+mn-ea"/>
                          <a:cs typeface="+mn-cs"/>
                        </a:rPr>
                        <a:t>The corresponding AVPs was introduced</a:t>
                      </a:r>
                      <a:r>
                        <a:rPr lang="en-GB" sz="1600" kern="1200" baseline="0">
                          <a:solidFill>
                            <a:schemeClr val="tx1"/>
                          </a:solidFill>
                          <a:effectLst/>
                          <a:latin typeface="+mn-lt"/>
                          <a:ea typeface="+mn-ea"/>
                          <a:cs typeface="+mn-cs"/>
                        </a:rPr>
                        <a:t> for Offline charging, and corresponding ASN.1 fields were created in PGW CDR description. </a:t>
                      </a:r>
                      <a:r>
                        <a:rPr lang="en-GB" sz="1600" kern="1200">
                          <a:solidFill>
                            <a:schemeClr val="tx1"/>
                          </a:solidFill>
                          <a:effectLst/>
                          <a:latin typeface="+mn-lt"/>
                          <a:ea typeface="+mn-ea"/>
                          <a:cs typeface="+mn-cs"/>
                        </a:rPr>
                        <a:t> </a:t>
                      </a:r>
                      <a:endParaRPr kumimoji="0" lang="en-GB" sz="1600" b="0" i="0" u="none" strike="noStrike" kern="1200" cap="none" normalizeH="0" baseline="0" dirty="0">
                        <a:ln>
                          <a:noFill/>
                        </a:ln>
                        <a:solidFill>
                          <a:schemeClr val="tx1"/>
                        </a:solidFill>
                        <a:effectLst/>
                        <a:latin typeface="+mn-lt"/>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dirty="0"/>
                    </a:p>
                  </a:txBody>
                  <a:tcPr/>
                </a:tc>
                <a:extLst>
                  <a:ext uri="{0D108BD9-81ED-4DB2-BD59-A6C34878D82A}">
                    <a16:rowId xmlns:a16="http://schemas.microsoft.com/office/drawing/2014/main" val="10005"/>
                  </a:ext>
                </a:extLst>
              </a:tr>
              <a:tr h="35065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mn-lt"/>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kern="1200">
                          <a:solidFill>
                            <a:schemeClr val="tx1"/>
                          </a:solidFill>
                          <a:effectLst/>
                          <a:latin typeface="+mn-lt"/>
                          <a:ea typeface="+mn-ea"/>
                          <a:cs typeface="+mn-cs"/>
                        </a:rPr>
                        <a:t>Rel-15 CRs (TS 32.251; 32.299, 32.298)</a:t>
                      </a:r>
                      <a:endParaRPr lang="en-US" sz="1600" kern="1200" dirty="0">
                        <a:solidFill>
                          <a:schemeClr val="tx1"/>
                        </a:solidFill>
                        <a:effectLst/>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dirty="0"/>
                    </a:p>
                  </a:txBody>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2346122578"/>
      </p:ext>
    </p:extLst>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eaLnBrk="0" hangingPunct="0"/>
            <a:r>
              <a:rPr lang="en-GB" altLang="zh-CN" sz="3200">
                <a:solidFill>
                  <a:srgbClr val="FF0000"/>
                </a:solidFill>
                <a:latin typeface="Calibri" pitchFamily="34" charset="0"/>
                <a:cs typeface="Times New Roman" pitchFamily="18" charset="0"/>
              </a:rPr>
              <a:t>Rel-15 Charging WIs (2/3)</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1923464755"/>
              </p:ext>
            </p:extLst>
          </p:nvPr>
        </p:nvGraphicFramePr>
        <p:xfrm>
          <a:off x="1506656" y="1099692"/>
          <a:ext cx="8311488" cy="4851703"/>
        </p:xfrm>
        <a:graphic>
          <a:graphicData uri="http://schemas.openxmlformats.org/drawingml/2006/table">
            <a:tbl>
              <a:tblPr/>
              <a:tblGrid>
                <a:gridCol w="1334973">
                  <a:extLst>
                    <a:ext uri="{9D8B030D-6E8A-4147-A177-3AD203B41FA5}">
                      <a16:colId xmlns:a16="http://schemas.microsoft.com/office/drawing/2014/main" val="20000"/>
                    </a:ext>
                  </a:extLst>
                </a:gridCol>
                <a:gridCol w="4936340">
                  <a:extLst>
                    <a:ext uri="{9D8B030D-6E8A-4147-A177-3AD203B41FA5}">
                      <a16:colId xmlns:a16="http://schemas.microsoft.com/office/drawing/2014/main" val="20001"/>
                    </a:ext>
                  </a:extLst>
                </a:gridCol>
                <a:gridCol w="2040175">
                  <a:extLst>
                    <a:ext uri="{9D8B030D-6E8A-4147-A177-3AD203B41FA5}">
                      <a16:colId xmlns:a16="http://schemas.microsoft.com/office/drawing/2014/main" val="20002"/>
                    </a:ext>
                  </a:extLst>
                </a:gridCol>
              </a:tblGrid>
              <a:tr h="350654">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kern="1200">
                          <a:solidFill>
                            <a:schemeClr val="tx1"/>
                          </a:solidFill>
                          <a:effectLst/>
                          <a:latin typeface="+mn-lt"/>
                          <a:ea typeface="+mn-ea"/>
                          <a:cs typeface="+mn-cs"/>
                        </a:rPr>
                        <a:t>Charging aspects of EDCE5 </a:t>
                      </a:r>
                      <a:endParaRPr kumimoji="0" lang="en-GB" altLang="zh-CN" sz="18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kern="1200">
                          <a:solidFill>
                            <a:schemeClr val="tx1"/>
                          </a:solidFill>
                          <a:effectLst/>
                          <a:latin typeface="+mn-lt"/>
                          <a:ea typeface="+mn-ea"/>
                          <a:cs typeface="+mn-cs"/>
                        </a:rPr>
                        <a:t>EDCE5-CH</a:t>
                      </a:r>
                      <a:endParaRPr lang="en-GB" sz="1800" b="1" kern="1200" dirty="0">
                        <a:solidFill>
                          <a:schemeClr val="tx1"/>
                        </a:solidFill>
                        <a:effectLst/>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350654">
                <a:tc vMerge="1">
                  <a:txBody>
                    <a:bodyPr/>
                    <a:lstStyle/>
                    <a:p>
                      <a:endParaRPr lang="en-GB"/>
                    </a:p>
                  </a:txBody>
                  <a:tcPr/>
                </a:tc>
                <a:tc vMerge="1">
                  <a:txBody>
                    <a:bodyPr/>
                    <a:lstStyle/>
                    <a:p>
                      <a:endParaRPr lang="en-GB" dirty="0"/>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kern="1200">
                          <a:solidFill>
                            <a:schemeClr val="tx1"/>
                          </a:solidFill>
                          <a:effectLst/>
                          <a:latin typeface="+mn-lt"/>
                          <a:ea typeface="+mn-ea"/>
                          <a:cs typeface="+mn-cs"/>
                        </a:rPr>
                        <a:t>760062</a:t>
                      </a:r>
                      <a:endParaRPr kumimoji="0" lang="en-GB" sz="18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065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0" i="0" u="none" strike="noStrike" cap="none" normalizeH="0" baseline="0" dirty="0">
                          <a:ln>
                            <a:noFill/>
                          </a:ln>
                          <a:solidFill>
                            <a:schemeClr val="tx1"/>
                          </a:solidFill>
                          <a:effectLst/>
                          <a:latin typeface="+mn-lt"/>
                          <a:ea typeface="Gulim" pitchFamily="34" charset="-127"/>
                        </a:rPr>
                        <a:t>Rapporteur</a:t>
                      </a:r>
                      <a:endParaRPr kumimoji="0" lang="en-GB" altLang="zh-CN" sz="1600" b="0" i="0" u="none" strike="noStrike" cap="none" normalizeH="0" baseline="0" dirty="0">
                        <a:ln>
                          <a:noFill/>
                        </a:ln>
                        <a:solidFill>
                          <a:schemeClr val="tx1"/>
                        </a:solidFill>
                        <a:effectLst/>
                        <a:latin typeface="+mn-lt"/>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fr-FR" sz="1600" b="0" kern="1200">
                          <a:solidFill>
                            <a:schemeClr val="tx1"/>
                          </a:solidFill>
                          <a:effectLst/>
                          <a:latin typeface="+mn-lt"/>
                          <a:ea typeface="+mn-ea"/>
                          <a:cs typeface="+mn-cs"/>
                        </a:rPr>
                        <a:t>Ericsson</a:t>
                      </a:r>
                      <a:endParaRPr kumimoji="0" lang="en-GB" altLang="zh-CN" sz="1600" b="0" i="0" u="none" strike="noStrike" cap="none" normalizeH="0" baseline="0" dirty="0">
                        <a:ln>
                          <a:noFill/>
                        </a:ln>
                        <a:solidFill>
                          <a:schemeClr val="tx1"/>
                        </a:solidFill>
                        <a:effectLst/>
                        <a:latin typeface="+mn-lt"/>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extLst>
                  <a:ext uri="{0D108BD9-81ED-4DB2-BD59-A6C34878D82A}">
                    <a16:rowId xmlns:a16="http://schemas.microsoft.com/office/drawing/2014/main" val="10002"/>
                  </a:ext>
                </a:extLst>
              </a:tr>
              <a:tr h="35065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mn-lt"/>
                          <a:ea typeface="宋体" pitchFamily="2" charset="-122"/>
                          <a:cs typeface="Arial" charset="0"/>
                        </a:rPr>
                        <a:t>Completion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a:ln>
                            <a:noFill/>
                          </a:ln>
                          <a:solidFill>
                            <a:schemeClr val="tx1"/>
                          </a:solidFill>
                          <a:effectLst/>
                          <a:latin typeface="+mn-lt"/>
                          <a:ea typeface="宋体" pitchFamily="2" charset="-122"/>
                          <a:cs typeface="Arial" charset="0"/>
                        </a:rPr>
                        <a:t>0%-&gt;0%</a:t>
                      </a:r>
                      <a:endParaRPr kumimoji="0" lang="en-GB" altLang="zh-CN" sz="1600" b="0" i="0" u="none" strike="noStrike" cap="none" normalizeH="0" baseline="0" dirty="0">
                        <a:ln>
                          <a:noFill/>
                        </a:ln>
                        <a:solidFill>
                          <a:schemeClr val="tx1"/>
                        </a:solidFill>
                        <a:effectLst/>
                        <a:latin typeface="+mn-lt"/>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extLst>
                  <a:ext uri="{0D108BD9-81ED-4DB2-BD59-A6C34878D82A}">
                    <a16:rowId xmlns:a16="http://schemas.microsoft.com/office/drawing/2014/main" val="10003"/>
                  </a:ext>
                </a:extLst>
              </a:tr>
              <a:tr h="35065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mn-lt"/>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GB" sz="1600" kern="1200">
                          <a:solidFill>
                            <a:schemeClr val="tx1"/>
                          </a:solidFill>
                          <a:effectLst/>
                          <a:latin typeface="+mn-lt"/>
                          <a:ea typeface="+mn-ea"/>
                          <a:cs typeface="+mn-cs"/>
                        </a:rPr>
                        <a:t>SA#79 (03/2018)</a:t>
                      </a:r>
                      <a:endParaRPr lang="en-GB" altLang="zh-CN" sz="1600" kern="1200" dirty="0">
                        <a:solidFill>
                          <a:schemeClr val="tx1"/>
                        </a:solidFill>
                        <a:effectLst/>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dirty="0"/>
                    </a:p>
                  </a:txBody>
                  <a:tcPr/>
                </a:tc>
                <a:extLst>
                  <a:ext uri="{0D108BD9-81ED-4DB2-BD59-A6C34878D82A}">
                    <a16:rowId xmlns:a16="http://schemas.microsoft.com/office/drawing/2014/main" val="10004"/>
                  </a:ext>
                </a:extLst>
              </a:tr>
              <a:tr h="271756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mn-lt"/>
                          <a:ea typeface="宋体" pitchFamily="2" charset="-122"/>
                          <a:cs typeface="Arial" charset="0"/>
                        </a:rPr>
                        <a:t>Status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r>
                        <a:rPr kumimoji="0" lang="fr-FR" sz="1600" b="0" i="0" u="none" strike="noStrike" kern="1200" cap="none" normalizeH="0" baseline="0">
                          <a:ln>
                            <a:noFill/>
                          </a:ln>
                          <a:solidFill>
                            <a:schemeClr val="tx1"/>
                          </a:solidFill>
                          <a:effectLst/>
                          <a:latin typeface="+mn-lt"/>
                          <a:ea typeface="宋体" pitchFamily="2" charset="-122"/>
                          <a:cs typeface="Arial" charset="0"/>
                        </a:rPr>
                        <a:t>- No input (LS reply to SA2 S5-174300 during the meeting)</a:t>
                      </a:r>
                      <a:endParaRPr kumimoji="0" lang="en-GB" sz="1600" b="0" i="0" u="none" strike="noStrike" kern="1200" cap="none" normalizeH="0" baseline="0">
                        <a:ln>
                          <a:noFill/>
                        </a:ln>
                        <a:solidFill>
                          <a:schemeClr val="tx1"/>
                        </a:solidFill>
                        <a:effectLst/>
                        <a:latin typeface="+mn-lt"/>
                        <a:ea typeface="宋体" pitchFamily="2" charset="-122"/>
                        <a:cs typeface="Arial" charset="0"/>
                      </a:endParaRPr>
                    </a:p>
                    <a:p>
                      <a:endParaRPr kumimoji="0" lang="en-GB" sz="1600" b="0" i="0" u="none" strike="noStrike" kern="1200" cap="none" normalizeH="0" baseline="0" dirty="0">
                        <a:ln>
                          <a:noFill/>
                        </a:ln>
                        <a:solidFill>
                          <a:schemeClr val="tx1"/>
                        </a:solidFill>
                        <a:effectLst/>
                        <a:latin typeface="+mn-lt"/>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dirty="0"/>
                    </a:p>
                  </a:txBody>
                  <a:tcPr/>
                </a:tc>
                <a:extLst>
                  <a:ext uri="{0D108BD9-81ED-4DB2-BD59-A6C34878D82A}">
                    <a16:rowId xmlns:a16="http://schemas.microsoft.com/office/drawing/2014/main" val="10005"/>
                  </a:ext>
                </a:extLst>
              </a:tr>
              <a:tr h="35065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mn-lt"/>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kern="1200">
                          <a:solidFill>
                            <a:schemeClr val="tx1"/>
                          </a:solidFill>
                          <a:effectLst/>
                          <a:latin typeface="+mn-lt"/>
                          <a:ea typeface="+mn-ea"/>
                          <a:cs typeface="+mn-cs"/>
                        </a:rPr>
                        <a:t>None</a:t>
                      </a:r>
                      <a:endParaRPr lang="en-US" sz="1600" kern="1200" dirty="0">
                        <a:solidFill>
                          <a:schemeClr val="tx1"/>
                        </a:solidFill>
                        <a:effectLst/>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dirty="0"/>
                    </a:p>
                  </a:txBody>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3302993644"/>
      </p:ext>
    </p:extLst>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eaLnBrk="0" hangingPunct="0"/>
            <a:r>
              <a:rPr lang="en-GB" altLang="zh-CN" sz="3200">
                <a:solidFill>
                  <a:srgbClr val="FF0000"/>
                </a:solidFill>
                <a:latin typeface="Calibri" pitchFamily="34" charset="0"/>
                <a:cs typeface="Times New Roman" pitchFamily="18" charset="0"/>
              </a:rPr>
              <a:t>Rel-15 Charging WIs (3/3)</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822356993"/>
              </p:ext>
            </p:extLst>
          </p:nvPr>
        </p:nvGraphicFramePr>
        <p:xfrm>
          <a:off x="1506656" y="1099692"/>
          <a:ext cx="8311488" cy="4851703"/>
        </p:xfrm>
        <a:graphic>
          <a:graphicData uri="http://schemas.openxmlformats.org/drawingml/2006/table">
            <a:tbl>
              <a:tblPr/>
              <a:tblGrid>
                <a:gridCol w="1334973">
                  <a:extLst>
                    <a:ext uri="{9D8B030D-6E8A-4147-A177-3AD203B41FA5}">
                      <a16:colId xmlns:a16="http://schemas.microsoft.com/office/drawing/2014/main" val="20000"/>
                    </a:ext>
                  </a:extLst>
                </a:gridCol>
                <a:gridCol w="4936340">
                  <a:extLst>
                    <a:ext uri="{9D8B030D-6E8A-4147-A177-3AD203B41FA5}">
                      <a16:colId xmlns:a16="http://schemas.microsoft.com/office/drawing/2014/main" val="20001"/>
                    </a:ext>
                  </a:extLst>
                </a:gridCol>
                <a:gridCol w="2040175">
                  <a:extLst>
                    <a:ext uri="{9D8B030D-6E8A-4147-A177-3AD203B41FA5}">
                      <a16:colId xmlns:a16="http://schemas.microsoft.com/office/drawing/2014/main" val="20002"/>
                    </a:ext>
                  </a:extLst>
                </a:gridCol>
              </a:tblGrid>
              <a:tr h="350654">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kern="1200">
                          <a:solidFill>
                            <a:schemeClr val="tx1"/>
                          </a:solidFill>
                          <a:effectLst/>
                          <a:latin typeface="+mn-lt"/>
                          <a:ea typeface="+mn-ea"/>
                          <a:cs typeface="+mn-cs"/>
                        </a:rPr>
                        <a:t>Charging aspects of NAPS</a:t>
                      </a:r>
                      <a:endParaRPr kumimoji="0" lang="en-GB" altLang="zh-CN" sz="18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kern="1200">
                          <a:solidFill>
                            <a:schemeClr val="tx1"/>
                          </a:solidFill>
                          <a:effectLst/>
                          <a:latin typeface="+mn-lt"/>
                          <a:ea typeface="+mn-ea"/>
                          <a:cs typeface="+mn-cs"/>
                        </a:rPr>
                        <a:t>NAPS-CH</a:t>
                      </a:r>
                      <a:endParaRPr kumimoji="0" lang="en-GB" sz="18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350654">
                <a:tc vMerge="1">
                  <a:txBody>
                    <a:bodyPr/>
                    <a:lstStyle/>
                    <a:p>
                      <a:endParaRPr lang="en-GB"/>
                    </a:p>
                  </a:txBody>
                  <a:tcPr/>
                </a:tc>
                <a:tc vMerge="1">
                  <a:txBody>
                    <a:bodyPr/>
                    <a:lstStyle/>
                    <a:p>
                      <a:endParaRPr lang="en-GB" dirty="0"/>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kern="1200">
                          <a:solidFill>
                            <a:schemeClr val="tx1"/>
                          </a:solidFill>
                          <a:effectLst/>
                          <a:latin typeface="+mn-lt"/>
                          <a:ea typeface="+mn-ea"/>
                          <a:cs typeface="+mn-cs"/>
                        </a:rPr>
                        <a:t>760063</a:t>
                      </a:r>
                      <a:endParaRPr kumimoji="0" lang="en-GB" sz="18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065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0" i="0" u="none" strike="noStrike" cap="none" normalizeH="0" baseline="0" dirty="0">
                          <a:ln>
                            <a:noFill/>
                          </a:ln>
                          <a:solidFill>
                            <a:schemeClr val="tx1"/>
                          </a:solidFill>
                          <a:effectLst/>
                          <a:latin typeface="+mn-lt"/>
                          <a:ea typeface="Gulim" pitchFamily="34" charset="-127"/>
                        </a:rPr>
                        <a:t>Rapporteur</a:t>
                      </a:r>
                      <a:endParaRPr kumimoji="0" lang="en-GB" altLang="zh-CN" sz="1600" b="0" i="0" u="none" strike="noStrike" cap="none" normalizeH="0" baseline="0" dirty="0">
                        <a:ln>
                          <a:noFill/>
                        </a:ln>
                        <a:solidFill>
                          <a:schemeClr val="tx1"/>
                        </a:solidFill>
                        <a:effectLst/>
                        <a:latin typeface="+mn-lt"/>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a:ln>
                            <a:noFill/>
                          </a:ln>
                          <a:solidFill>
                            <a:schemeClr val="tx1"/>
                          </a:solidFill>
                          <a:effectLst/>
                          <a:latin typeface="+mn-lt"/>
                          <a:ea typeface="宋体" pitchFamily="2" charset="-122"/>
                          <a:cs typeface="Arial" charset="0"/>
                        </a:rPr>
                        <a:t>Huawei</a:t>
                      </a:r>
                      <a:endParaRPr kumimoji="0" lang="en-GB" altLang="zh-CN" sz="1600" b="0" i="0" u="none" strike="noStrike" cap="none" normalizeH="0" baseline="0" dirty="0">
                        <a:ln>
                          <a:noFill/>
                        </a:ln>
                        <a:solidFill>
                          <a:schemeClr val="tx1"/>
                        </a:solidFill>
                        <a:effectLst/>
                        <a:latin typeface="+mn-lt"/>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extLst>
                  <a:ext uri="{0D108BD9-81ED-4DB2-BD59-A6C34878D82A}">
                    <a16:rowId xmlns:a16="http://schemas.microsoft.com/office/drawing/2014/main" val="10002"/>
                  </a:ext>
                </a:extLst>
              </a:tr>
              <a:tr h="35065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mn-lt"/>
                          <a:ea typeface="宋体" pitchFamily="2" charset="-122"/>
                          <a:cs typeface="Arial" charset="0"/>
                        </a:rPr>
                        <a:t>Completion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a:ln>
                            <a:noFill/>
                          </a:ln>
                          <a:solidFill>
                            <a:schemeClr val="tx1"/>
                          </a:solidFill>
                          <a:effectLst/>
                          <a:latin typeface="+mn-lt"/>
                          <a:ea typeface="宋体" pitchFamily="2" charset="-122"/>
                          <a:cs typeface="Arial" charset="0"/>
                        </a:rPr>
                        <a:t>0%-&gt;10%</a:t>
                      </a:r>
                      <a:endParaRPr kumimoji="0" lang="en-GB" altLang="zh-CN" sz="1600" b="0" i="0" u="none" strike="noStrike" cap="none" normalizeH="0" baseline="0" dirty="0">
                        <a:ln>
                          <a:noFill/>
                        </a:ln>
                        <a:solidFill>
                          <a:schemeClr val="tx1"/>
                        </a:solidFill>
                        <a:effectLst/>
                        <a:latin typeface="+mn-lt"/>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extLst>
                  <a:ext uri="{0D108BD9-81ED-4DB2-BD59-A6C34878D82A}">
                    <a16:rowId xmlns:a16="http://schemas.microsoft.com/office/drawing/2014/main" val="10003"/>
                  </a:ext>
                </a:extLst>
              </a:tr>
              <a:tr h="35065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mn-lt"/>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GB" sz="1600" kern="1200">
                          <a:solidFill>
                            <a:schemeClr val="tx1"/>
                          </a:solidFill>
                          <a:effectLst/>
                          <a:latin typeface="+mn-lt"/>
                          <a:ea typeface="+mn-ea"/>
                          <a:cs typeface="+mn-cs"/>
                        </a:rPr>
                        <a:t>SA#79 (03/2018)</a:t>
                      </a:r>
                      <a:endParaRPr lang="en-GB" altLang="zh-CN" sz="1600" kern="1200" dirty="0">
                        <a:solidFill>
                          <a:schemeClr val="tx1"/>
                        </a:solidFill>
                        <a:effectLst/>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dirty="0"/>
                    </a:p>
                  </a:txBody>
                  <a:tcPr/>
                </a:tc>
                <a:extLst>
                  <a:ext uri="{0D108BD9-81ED-4DB2-BD59-A6C34878D82A}">
                    <a16:rowId xmlns:a16="http://schemas.microsoft.com/office/drawing/2014/main" val="10004"/>
                  </a:ext>
                </a:extLst>
              </a:tr>
              <a:tr h="271756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mn-lt"/>
                          <a:ea typeface="宋体" pitchFamily="2" charset="-122"/>
                          <a:cs typeface="Arial" charset="0"/>
                        </a:rPr>
                        <a:t>Status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r>
                        <a:rPr kumimoji="0" lang="en-GB" sz="1600" b="0" i="0" u="none" strike="noStrike" kern="1200" cap="none" normalizeH="0" baseline="0">
                          <a:ln>
                            <a:noFill/>
                          </a:ln>
                          <a:solidFill>
                            <a:schemeClr val="tx1"/>
                          </a:solidFill>
                          <a:effectLst/>
                          <a:latin typeface="+mn-lt"/>
                          <a:ea typeface="宋体" pitchFamily="2" charset="-122"/>
                          <a:cs typeface="Arial" charset="0"/>
                        </a:rPr>
                        <a:t>TS 32.254 "</a:t>
                      </a:r>
                      <a:r>
                        <a:rPr kumimoji="0" lang="en-US" sz="1600" b="0" i="0" u="none" strike="noStrike" kern="1200" cap="none" normalizeH="0" baseline="0">
                          <a:ln>
                            <a:noFill/>
                          </a:ln>
                          <a:solidFill>
                            <a:schemeClr val="tx1"/>
                          </a:solidFill>
                          <a:effectLst/>
                          <a:latin typeface="+mn-lt"/>
                          <a:ea typeface="宋体" pitchFamily="2" charset="-122"/>
                          <a:cs typeface="Arial" charset="0"/>
                        </a:rPr>
                        <a:t>Northbound Application Program Interfaces (APIs) for exposure function interworking charging" </a:t>
                      </a:r>
                      <a:r>
                        <a:rPr kumimoji="0" lang="en-GB" sz="1600" b="0" i="0" u="none" strike="noStrike" kern="1200" cap="none" normalizeH="0" baseline="0">
                          <a:ln>
                            <a:noFill/>
                          </a:ln>
                          <a:solidFill>
                            <a:schemeClr val="tx1"/>
                          </a:solidFill>
                          <a:effectLst/>
                          <a:latin typeface="+mn-lt"/>
                          <a:ea typeface="宋体" pitchFamily="2" charset="-122"/>
                          <a:cs typeface="Arial" charset="0"/>
                        </a:rPr>
                        <a:t>Skeleton was created</a:t>
                      </a:r>
                    </a:p>
                    <a:p>
                      <a:r>
                        <a:rPr kumimoji="0" lang="en-GB" sz="1600" b="0" i="0" u="none" strike="noStrike" kern="1200" cap="none" normalizeH="0" baseline="0">
                          <a:ln>
                            <a:noFill/>
                          </a:ln>
                          <a:solidFill>
                            <a:schemeClr val="tx1"/>
                          </a:solidFill>
                          <a:effectLst/>
                          <a:latin typeface="+mn-lt"/>
                          <a:ea typeface="宋体" pitchFamily="2" charset="-122"/>
                          <a:cs typeface="Arial" charset="0"/>
                        </a:rPr>
                        <a:t>Scope and References were introduced</a:t>
                      </a:r>
                    </a:p>
                    <a:p>
                      <a:r>
                        <a:rPr kumimoji="0" lang="en-GB" sz="1600" b="0" i="0" u="none" strike="noStrike" kern="1200" cap="none" normalizeH="0" baseline="0">
                          <a:ln>
                            <a:noFill/>
                          </a:ln>
                          <a:solidFill>
                            <a:schemeClr val="tx1"/>
                          </a:solidFill>
                          <a:effectLst/>
                          <a:latin typeface="+mn-lt"/>
                          <a:ea typeface="宋体" pitchFamily="2" charset="-122"/>
                          <a:cs typeface="Arial" charset="0"/>
                        </a:rPr>
                        <a:t>Online and offline Charging architectures from the SCEF were introduced.</a:t>
                      </a:r>
                    </a:p>
                    <a:p>
                      <a:endParaRPr kumimoji="0" lang="en-GB" sz="1600" b="0" i="0" u="none" strike="noStrike" kern="1200" cap="none" normalizeH="0" baseline="0" dirty="0">
                        <a:ln>
                          <a:noFill/>
                        </a:ln>
                        <a:solidFill>
                          <a:schemeClr val="tx1"/>
                        </a:solidFill>
                        <a:effectLst/>
                        <a:latin typeface="+mn-lt"/>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dirty="0"/>
                    </a:p>
                  </a:txBody>
                  <a:tcPr/>
                </a:tc>
                <a:extLst>
                  <a:ext uri="{0D108BD9-81ED-4DB2-BD59-A6C34878D82A}">
                    <a16:rowId xmlns:a16="http://schemas.microsoft.com/office/drawing/2014/main" val="10005"/>
                  </a:ext>
                </a:extLst>
              </a:tr>
              <a:tr h="35065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mn-lt"/>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kern="1200">
                          <a:solidFill>
                            <a:schemeClr val="tx1"/>
                          </a:solidFill>
                          <a:effectLst/>
                          <a:latin typeface="+mn-lt"/>
                          <a:ea typeface="+mn-ea"/>
                          <a:cs typeface="+mn-cs"/>
                        </a:rPr>
                        <a:t>Skeleton and pCRs  </a:t>
                      </a:r>
                      <a:endParaRPr lang="en-US" sz="1600" kern="1200" dirty="0">
                        <a:solidFill>
                          <a:schemeClr val="tx1"/>
                        </a:solidFill>
                        <a:effectLst/>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dirty="0"/>
                    </a:p>
                  </a:txBody>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1176142437"/>
      </p:ext>
    </p:extLst>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a:solidFill>
                  <a:srgbClr val="FF0000"/>
                </a:solidFill>
                <a:latin typeface="Calibri"/>
                <a:cs typeface="+mj-cs"/>
              </a:rPr>
              <a:t>Charging studies </a:t>
            </a:r>
            <a:r>
              <a:rPr lang="en-GB" altLang="zh-CN" sz="3200" kern="0">
                <a:solidFill>
                  <a:srgbClr val="FF0000"/>
                </a:solidFill>
                <a:latin typeface="Calibri"/>
                <a:cs typeface="+mj-cs"/>
              </a:rPr>
              <a:t>(1/4)</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2544735444"/>
              </p:ext>
            </p:extLst>
          </p:nvPr>
        </p:nvGraphicFramePr>
        <p:xfrm>
          <a:off x="1209747" y="1081466"/>
          <a:ext cx="8639032" cy="5012278"/>
        </p:xfrm>
        <a:graphic>
          <a:graphicData uri="http://schemas.openxmlformats.org/drawingml/2006/table">
            <a:tbl>
              <a:tblPr/>
              <a:tblGrid>
                <a:gridCol w="1372034">
                  <a:extLst>
                    <a:ext uri="{9D8B030D-6E8A-4147-A177-3AD203B41FA5}">
                      <a16:colId xmlns:a16="http://schemas.microsoft.com/office/drawing/2014/main" val="20000"/>
                    </a:ext>
                  </a:extLst>
                </a:gridCol>
                <a:gridCol w="4875453">
                  <a:extLst>
                    <a:ext uri="{9D8B030D-6E8A-4147-A177-3AD203B41FA5}">
                      <a16:colId xmlns:a16="http://schemas.microsoft.com/office/drawing/2014/main" val="20001"/>
                    </a:ext>
                  </a:extLst>
                </a:gridCol>
                <a:gridCol w="2391545">
                  <a:extLst>
                    <a:ext uri="{9D8B030D-6E8A-4147-A177-3AD203B41FA5}">
                      <a16:colId xmlns:a16="http://schemas.microsoft.com/office/drawing/2014/main" val="20002"/>
                    </a:ext>
                  </a:extLst>
                </a:gridCol>
              </a:tblGrid>
              <a:tr h="501674">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800" b="1" i="0" u="none" strike="noStrike" cap="none" normalizeH="0" baseline="0" dirty="0">
                          <a:ln>
                            <a:noFill/>
                          </a:ln>
                          <a:solidFill>
                            <a:schemeClr val="tx1"/>
                          </a:solidFill>
                          <a:effectLst/>
                          <a:latin typeface="Calibri" pitchFamily="34" charset="0"/>
                          <a:ea typeface="宋体" pitchFamily="2" charset="-122"/>
                          <a:cs typeface="Arial" charset="0"/>
                        </a:rPr>
                        <a:t>Study on Overload Control for Diameter Charging Applications</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1" i="0" u="none" strike="noStrike" cap="none" normalizeH="0" baseline="0" dirty="0">
                          <a:ln>
                            <a:noFill/>
                          </a:ln>
                          <a:solidFill>
                            <a:schemeClr val="tx1"/>
                          </a:solidFill>
                          <a:effectLst/>
                          <a:latin typeface="Calibri" pitchFamily="34" charset="0"/>
                        </a:rPr>
                        <a:t>FS_DOCME_CH </a:t>
                      </a:r>
                    </a:p>
                  </a:txBody>
                  <a:tcPr anchor="ctr" horzOverflow="overflow">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423080">
                <a:tc vMerge="1">
                  <a:txBody>
                    <a:bodyPr/>
                    <a:lstStyle/>
                    <a:p>
                      <a:endParaRPr lang="en-GB"/>
                    </a:p>
                  </a:txBody>
                  <a:tcPr/>
                </a:tc>
                <a:tc vMerge="1">
                  <a:txBody>
                    <a:bodyPr/>
                    <a:lstStyle/>
                    <a:p>
                      <a:endParaRPr lang="en-GB" dirty="0"/>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680054</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977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0"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fr-FR" sz="1800" b="0" kern="1200">
                          <a:solidFill>
                            <a:schemeClr val="tx1"/>
                          </a:solidFill>
                          <a:effectLst/>
                          <a:latin typeface="+mn-lt"/>
                          <a:ea typeface="+mn-ea"/>
                          <a:cs typeface="+mn-cs"/>
                        </a:rPr>
                        <a:t>Ericsson</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extLst>
                  <a:ext uri="{0D108BD9-81ED-4DB2-BD59-A6C34878D82A}">
                    <a16:rowId xmlns:a16="http://schemas.microsoft.com/office/drawing/2014/main" val="10002"/>
                  </a:ext>
                </a:extLst>
              </a:tr>
              <a:tr h="35977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Completion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a:ln>
                            <a:noFill/>
                          </a:ln>
                          <a:solidFill>
                            <a:schemeClr val="tx1"/>
                          </a:solidFill>
                          <a:effectLst/>
                          <a:latin typeface="Calibri" pitchFamily="34" charset="0"/>
                          <a:ea typeface="宋体" pitchFamily="2" charset="-122"/>
                          <a:cs typeface="Arial" charset="0"/>
                        </a:rPr>
                        <a:t>25%-&gt;</a:t>
                      </a: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25%</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extLst>
                  <a:ext uri="{0D108BD9-81ED-4DB2-BD59-A6C34878D82A}">
                    <a16:rowId xmlns:a16="http://schemas.microsoft.com/office/drawing/2014/main" val="10003"/>
                  </a:ext>
                </a:extLst>
              </a:tr>
              <a:tr h="35977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kern="1200" dirty="0">
                          <a:solidFill>
                            <a:schemeClr val="tx1"/>
                          </a:solidFill>
                          <a:latin typeface="+mn-lt"/>
                          <a:ea typeface="+mn-ea"/>
                          <a:cs typeface="+mn-cs"/>
                        </a:rPr>
                        <a:t>SA#78 (12/2017)</a:t>
                      </a:r>
                      <a:endParaRPr lang="en-GB" altLang="zh-CN" sz="1600" kern="1200" dirty="0">
                        <a:solidFill>
                          <a:schemeClr val="tx1"/>
                        </a:solidFill>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extLst>
                  <a:ext uri="{0D108BD9-81ED-4DB2-BD59-A6C34878D82A}">
                    <a16:rowId xmlns:a16="http://schemas.microsoft.com/office/drawing/2014/main" val="10004"/>
                  </a:ext>
                </a:extLst>
              </a:tr>
              <a:tr h="264010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mn-lt"/>
                          <a:ea typeface="宋体" pitchFamily="2" charset="-122"/>
                          <a:cs typeface="Arial" charset="0"/>
                        </a:rPr>
                        <a:t>Status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285750" marR="0" lvl="0" indent="-285750" algn="l" defTabSz="914400" rtl="0" eaLnBrk="1" fontAlgn="auto" latinLnBrk="0" hangingPunct="1">
                        <a:lnSpc>
                          <a:spcPct val="100000"/>
                        </a:lnSpc>
                        <a:spcBef>
                          <a:spcPts val="0"/>
                        </a:spcBef>
                        <a:spcAft>
                          <a:spcPts val="0"/>
                        </a:spcAft>
                        <a:buClrTx/>
                        <a:buSzTx/>
                        <a:buFontTx/>
                        <a:buChar char="-"/>
                        <a:tabLst/>
                        <a:defRPr/>
                      </a:pPr>
                      <a:r>
                        <a:rPr lang="en-GB" sz="1600" b="0" kern="1200">
                          <a:solidFill>
                            <a:schemeClr val="tx1"/>
                          </a:solidFill>
                          <a:effectLst/>
                          <a:latin typeface="+mn-lt"/>
                          <a:ea typeface="+mn-ea"/>
                          <a:cs typeface="+mn-cs"/>
                        </a:rPr>
                        <a:t>Refinement</a:t>
                      </a:r>
                      <a:r>
                        <a:rPr lang="en-GB" sz="1600" b="0" kern="1200" baseline="0">
                          <a:solidFill>
                            <a:schemeClr val="tx1"/>
                          </a:solidFill>
                          <a:effectLst/>
                          <a:latin typeface="+mn-lt"/>
                          <a:ea typeface="+mn-ea"/>
                          <a:cs typeface="+mn-cs"/>
                        </a:rPr>
                        <a:t> was brought on the Scope</a:t>
                      </a:r>
                    </a:p>
                    <a:p>
                      <a:pPr marL="285750" marR="0" lvl="0" indent="-285750" algn="l" defTabSz="914400" rtl="0" eaLnBrk="1" fontAlgn="auto" latinLnBrk="0" hangingPunct="1">
                        <a:lnSpc>
                          <a:spcPct val="100000"/>
                        </a:lnSpc>
                        <a:spcBef>
                          <a:spcPts val="0"/>
                        </a:spcBef>
                        <a:spcAft>
                          <a:spcPts val="0"/>
                        </a:spcAft>
                        <a:buClrTx/>
                        <a:buSzTx/>
                        <a:buFontTx/>
                        <a:buChar char="-"/>
                        <a:tabLst/>
                        <a:defRPr/>
                      </a:pPr>
                      <a:r>
                        <a:rPr lang="en-GB" sz="1600" b="0" kern="1200" baseline="0">
                          <a:solidFill>
                            <a:schemeClr val="tx1"/>
                          </a:solidFill>
                          <a:effectLst/>
                          <a:latin typeface="+mn-lt"/>
                          <a:ea typeface="+mn-ea"/>
                          <a:cs typeface="+mn-cs"/>
                        </a:rPr>
                        <a:t>The flows were cleaned up.</a:t>
                      </a:r>
                    </a:p>
                    <a:p>
                      <a:pPr marL="285750" marR="0" lvl="0" indent="-285750" algn="l" defTabSz="914400" rtl="0" eaLnBrk="1" fontAlgn="auto" latinLnBrk="0" hangingPunct="1">
                        <a:lnSpc>
                          <a:spcPct val="100000"/>
                        </a:lnSpc>
                        <a:spcBef>
                          <a:spcPts val="0"/>
                        </a:spcBef>
                        <a:spcAft>
                          <a:spcPts val="0"/>
                        </a:spcAft>
                        <a:buClrTx/>
                        <a:buSzTx/>
                        <a:buFontTx/>
                        <a:buChar char="-"/>
                        <a:tabLst/>
                        <a:defRPr/>
                      </a:pPr>
                      <a:r>
                        <a:rPr kumimoji="0" lang="en-GB" altLang="zh-CN" sz="1600" b="0" i="0" u="none" strike="noStrike" kern="1200" cap="none" normalizeH="0" baseline="0">
                          <a:ln>
                            <a:noFill/>
                          </a:ln>
                          <a:solidFill>
                            <a:schemeClr val="tx1"/>
                          </a:solidFill>
                          <a:effectLst/>
                          <a:latin typeface="+mn-lt"/>
                          <a:ea typeface="+mn-ea"/>
                          <a:cs typeface="+mn-cs"/>
                        </a:rPr>
                        <a:t>The description for offline was updated</a:t>
                      </a:r>
                      <a:endParaRPr kumimoji="0" lang="en-GB" altLang="zh-CN" sz="1600" b="0" i="0" u="none" strike="noStrike" cap="none" normalizeH="0" baseline="0" dirty="0">
                        <a:ln>
                          <a:noFill/>
                        </a:ln>
                        <a:solidFill>
                          <a:schemeClr val="tx1"/>
                        </a:solidFill>
                        <a:effectLst/>
                        <a:latin typeface="+mn-lt"/>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extLst>
                  <a:ext uri="{0D108BD9-81ED-4DB2-BD59-A6C34878D82A}">
                    <a16:rowId xmlns:a16="http://schemas.microsoft.com/office/drawing/2014/main" val="10005"/>
                  </a:ext>
                </a:extLst>
              </a:tr>
              <a:tr h="36209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mn-lt"/>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kern="1200">
                          <a:solidFill>
                            <a:schemeClr val="tx1"/>
                          </a:solidFill>
                          <a:effectLst/>
                          <a:latin typeface="+mn-lt"/>
                          <a:ea typeface="+mn-ea"/>
                          <a:cs typeface="+mn-cs"/>
                        </a:rPr>
                        <a:t>pCRs</a:t>
                      </a:r>
                      <a:endParaRPr lang="en-US" sz="1600" b="0" i="0" u="none" strike="noStrike" dirty="0">
                        <a:solidFill>
                          <a:schemeClr val="tx1"/>
                        </a:solidFill>
                        <a:latin typeface="+mn-lt"/>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2385850851"/>
      </p:ext>
    </p:extLst>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eaLnBrk="0" hangingPunct="0"/>
            <a:r>
              <a:rPr lang="en-GB" altLang="zh-CN" sz="3200" kern="0" dirty="0">
                <a:solidFill>
                  <a:srgbClr val="FF0000"/>
                </a:solidFill>
                <a:latin typeface="Calibri"/>
              </a:rPr>
              <a:t>Charging studies</a:t>
            </a:r>
            <a:r>
              <a:rPr lang="en-GB" altLang="zh-CN" sz="3200" dirty="0">
                <a:solidFill>
                  <a:srgbClr val="FF0000"/>
                </a:solidFill>
                <a:latin typeface="Calibri" pitchFamily="34" charset="0"/>
                <a:cs typeface="Times New Roman" pitchFamily="18" charset="0"/>
              </a:rPr>
              <a:t> </a:t>
            </a:r>
            <a:r>
              <a:rPr lang="en-GB" altLang="zh-CN" sz="3200">
                <a:solidFill>
                  <a:srgbClr val="FF0000"/>
                </a:solidFill>
                <a:latin typeface="Calibri" pitchFamily="34" charset="0"/>
                <a:cs typeface="Times New Roman" pitchFamily="18" charset="0"/>
              </a:rPr>
              <a:t>(2/4)</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3180085714"/>
              </p:ext>
            </p:extLst>
          </p:nvPr>
        </p:nvGraphicFramePr>
        <p:xfrm>
          <a:off x="1479361" y="1140634"/>
          <a:ext cx="8311488" cy="4851703"/>
        </p:xfrm>
        <a:graphic>
          <a:graphicData uri="http://schemas.openxmlformats.org/drawingml/2006/table">
            <a:tbl>
              <a:tblPr/>
              <a:tblGrid>
                <a:gridCol w="1334973">
                  <a:extLst>
                    <a:ext uri="{9D8B030D-6E8A-4147-A177-3AD203B41FA5}">
                      <a16:colId xmlns:a16="http://schemas.microsoft.com/office/drawing/2014/main" val="20000"/>
                    </a:ext>
                  </a:extLst>
                </a:gridCol>
                <a:gridCol w="4936340">
                  <a:extLst>
                    <a:ext uri="{9D8B030D-6E8A-4147-A177-3AD203B41FA5}">
                      <a16:colId xmlns:a16="http://schemas.microsoft.com/office/drawing/2014/main" val="20001"/>
                    </a:ext>
                  </a:extLst>
                </a:gridCol>
                <a:gridCol w="2040175">
                  <a:extLst>
                    <a:ext uri="{9D8B030D-6E8A-4147-A177-3AD203B41FA5}">
                      <a16:colId xmlns:a16="http://schemas.microsoft.com/office/drawing/2014/main" val="20002"/>
                    </a:ext>
                  </a:extLst>
                </a:gridCol>
              </a:tblGrid>
              <a:tr h="350654">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kern="1200" dirty="0">
                          <a:solidFill>
                            <a:schemeClr val="tx1"/>
                          </a:solidFill>
                          <a:effectLst/>
                          <a:latin typeface="+mn-lt"/>
                          <a:ea typeface="+mn-ea"/>
                          <a:cs typeface="+mn-cs"/>
                        </a:rPr>
                        <a:t>Study on forward compatibility for 3GPP Diameter Charging Applications</a:t>
                      </a:r>
                      <a:endParaRPr kumimoji="0" lang="en-GB" altLang="zh-CN" sz="18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kern="1200" dirty="0">
                          <a:solidFill>
                            <a:schemeClr val="tx1"/>
                          </a:solidFill>
                          <a:effectLst/>
                          <a:latin typeface="+mn-lt"/>
                          <a:ea typeface="+mn-ea"/>
                          <a:cs typeface="+mn-cs"/>
                        </a:rPr>
                        <a:t>FS_FWDCA</a:t>
                      </a:r>
                      <a:endParaRPr kumimoji="0" lang="en-GB" sz="18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350654">
                <a:tc vMerge="1">
                  <a:txBody>
                    <a:bodyPr/>
                    <a:lstStyle/>
                    <a:p>
                      <a:endParaRPr lang="en-GB"/>
                    </a:p>
                  </a:txBody>
                  <a:tcPr/>
                </a:tc>
                <a:tc vMerge="1">
                  <a:txBody>
                    <a:bodyPr/>
                    <a:lstStyle/>
                    <a:p>
                      <a:endParaRPr lang="en-GB" dirty="0"/>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kern="1200" dirty="0">
                          <a:solidFill>
                            <a:schemeClr val="tx1"/>
                          </a:solidFill>
                          <a:effectLst/>
                          <a:latin typeface="+mn-lt"/>
                          <a:ea typeface="+mn-ea"/>
                          <a:cs typeface="+mn-cs"/>
                        </a:rPr>
                        <a:t>730053</a:t>
                      </a:r>
                      <a:endParaRPr kumimoji="0" lang="en-GB" sz="18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065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0" i="0" u="none" strike="noStrike" cap="none" normalizeH="0" baseline="0" dirty="0">
                          <a:ln>
                            <a:noFill/>
                          </a:ln>
                          <a:solidFill>
                            <a:schemeClr val="tx1"/>
                          </a:solidFill>
                          <a:effectLst/>
                          <a:latin typeface="+mn-lt"/>
                          <a:ea typeface="Gulim" pitchFamily="34" charset="-127"/>
                        </a:rPr>
                        <a:t>Rapporteur</a:t>
                      </a:r>
                      <a:endParaRPr kumimoji="0" lang="en-GB" altLang="zh-CN" sz="1600" b="0" i="0" u="none" strike="noStrike" cap="none" normalizeH="0" baseline="0" dirty="0">
                        <a:ln>
                          <a:noFill/>
                        </a:ln>
                        <a:solidFill>
                          <a:schemeClr val="tx1"/>
                        </a:solidFill>
                        <a:effectLst/>
                        <a:latin typeface="+mn-lt"/>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mn-lt"/>
                          <a:ea typeface="宋体" pitchFamily="2" charset="-122"/>
                          <a:cs typeface="Arial" charset="0"/>
                        </a:rPr>
                        <a:t>Nokia</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extLst>
                  <a:ext uri="{0D108BD9-81ED-4DB2-BD59-A6C34878D82A}">
                    <a16:rowId xmlns:a16="http://schemas.microsoft.com/office/drawing/2014/main" val="10002"/>
                  </a:ext>
                </a:extLst>
              </a:tr>
              <a:tr h="35065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mn-lt"/>
                          <a:ea typeface="宋体" pitchFamily="2" charset="-122"/>
                          <a:cs typeface="Arial" charset="0"/>
                        </a:rPr>
                        <a:t>Completion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a:ln>
                            <a:noFill/>
                          </a:ln>
                          <a:solidFill>
                            <a:schemeClr val="tx1"/>
                          </a:solidFill>
                          <a:effectLst/>
                          <a:latin typeface="+mn-lt"/>
                          <a:ea typeface="宋体" pitchFamily="2" charset="-122"/>
                          <a:cs typeface="Arial" charset="0"/>
                        </a:rPr>
                        <a:t>10%-&gt;40</a:t>
                      </a:r>
                      <a:r>
                        <a:rPr kumimoji="0" lang="en-GB" altLang="zh-CN" sz="1600" b="0" i="0" u="none" strike="noStrike" cap="none" normalizeH="0" baseline="0" dirty="0">
                          <a:ln>
                            <a:noFill/>
                          </a:ln>
                          <a:solidFill>
                            <a:schemeClr val="tx1"/>
                          </a:solidFill>
                          <a:effectLst/>
                          <a:latin typeface="+mn-lt"/>
                          <a:ea typeface="宋体" pitchFamily="2" charset="-122"/>
                          <a:cs typeface="Arial" charset="0"/>
                        </a:rPr>
                        <a: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extLst>
                  <a:ext uri="{0D108BD9-81ED-4DB2-BD59-A6C34878D82A}">
                    <a16:rowId xmlns:a16="http://schemas.microsoft.com/office/drawing/2014/main" val="10003"/>
                  </a:ext>
                </a:extLst>
              </a:tr>
              <a:tr h="35065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mn-lt"/>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GB" sz="1600" kern="1200" dirty="0">
                          <a:solidFill>
                            <a:schemeClr val="tx1"/>
                          </a:solidFill>
                          <a:effectLst/>
                          <a:latin typeface="+mn-lt"/>
                          <a:ea typeface="+mn-ea"/>
                          <a:cs typeface="+mn-cs"/>
                        </a:rPr>
                        <a:t>SA#76 (06/2017) -&gt; SA#78 (12/2017)</a:t>
                      </a:r>
                      <a:endParaRPr lang="en-GB" altLang="zh-CN" sz="1600" kern="1200" dirty="0">
                        <a:solidFill>
                          <a:schemeClr val="tx1"/>
                        </a:solidFill>
                        <a:effectLst/>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dirty="0"/>
                    </a:p>
                  </a:txBody>
                  <a:tcPr/>
                </a:tc>
                <a:extLst>
                  <a:ext uri="{0D108BD9-81ED-4DB2-BD59-A6C34878D82A}">
                    <a16:rowId xmlns:a16="http://schemas.microsoft.com/office/drawing/2014/main" val="10004"/>
                  </a:ext>
                </a:extLst>
              </a:tr>
              <a:tr h="271756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mn-lt"/>
                          <a:ea typeface="宋体" pitchFamily="2" charset="-122"/>
                          <a:cs typeface="Arial" charset="0"/>
                        </a:rPr>
                        <a:t>Status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285750" indent="-285750" algn="l" defTabSz="1219170" rtl="0" eaLnBrk="1" latinLnBrk="0" hangingPunct="1">
                        <a:buFontTx/>
                        <a:buChar char="-"/>
                      </a:pPr>
                      <a:r>
                        <a:rPr lang="sv-SE" sz="1600" kern="1200">
                          <a:solidFill>
                            <a:schemeClr val="tx1"/>
                          </a:solidFill>
                          <a:effectLst/>
                          <a:latin typeface="+mn-lt"/>
                          <a:ea typeface="+mn-ea"/>
                          <a:cs typeface="+mn-cs"/>
                        </a:rPr>
                        <a:t>Existing description on relationship between Charging Application and Diameter was improved</a:t>
                      </a:r>
                    </a:p>
                    <a:p>
                      <a:pPr marL="285750" indent="-285750">
                        <a:buFontTx/>
                        <a:buChar char="-"/>
                      </a:pPr>
                      <a:r>
                        <a:rPr lang="sv-SE" sz="1600" kern="1200">
                          <a:solidFill>
                            <a:schemeClr val="tx1"/>
                          </a:solidFill>
                          <a:effectLst/>
                          <a:latin typeface="+mn-lt"/>
                          <a:ea typeface="+mn-ea"/>
                          <a:cs typeface="+mn-cs"/>
                        </a:rPr>
                        <a:t>Several key issues</a:t>
                      </a:r>
                      <a:r>
                        <a:rPr lang="sv-SE" sz="1600" kern="1200" baseline="0">
                          <a:solidFill>
                            <a:schemeClr val="tx1"/>
                          </a:solidFill>
                          <a:effectLst/>
                          <a:latin typeface="+mn-lt"/>
                          <a:ea typeface="+mn-ea"/>
                          <a:cs typeface="+mn-cs"/>
                        </a:rPr>
                        <a:t> related to</a:t>
                      </a:r>
                      <a:r>
                        <a:rPr lang="sv-SE" sz="1600" kern="1200">
                          <a:solidFill>
                            <a:schemeClr val="tx1"/>
                          </a:solidFill>
                          <a:effectLst/>
                          <a:latin typeface="+mn-lt"/>
                          <a:ea typeface="+mn-ea"/>
                          <a:cs typeface="+mn-cs"/>
                        </a:rPr>
                        <a:t> M-bit</a:t>
                      </a:r>
                      <a:r>
                        <a:rPr lang="sv-SE" sz="1600" kern="1200" baseline="0">
                          <a:solidFill>
                            <a:schemeClr val="tx1"/>
                          </a:solidFill>
                          <a:effectLst/>
                          <a:latin typeface="+mn-lt"/>
                          <a:ea typeface="+mn-ea"/>
                          <a:cs typeface="+mn-cs"/>
                        </a:rPr>
                        <a:t> setting were introduced:  per application level, Diameter Proxy in the path, Introduction of new 3GP Release, Introduction of new functionalities</a:t>
                      </a:r>
                    </a:p>
                    <a:p>
                      <a:pPr marL="285750" indent="-285750">
                        <a:buFontTx/>
                        <a:buChar char="-"/>
                      </a:pPr>
                      <a:r>
                        <a:rPr lang="sv-SE" sz="1600" kern="1200" baseline="0">
                          <a:solidFill>
                            <a:schemeClr val="tx1"/>
                          </a:solidFill>
                          <a:effectLst/>
                          <a:latin typeface="+mn-lt"/>
                          <a:ea typeface="+mn-ea"/>
                          <a:cs typeface="+mn-cs"/>
                        </a:rPr>
                        <a:t>Solutions principles as replacement to M-bit set were introduced</a:t>
                      </a:r>
                    </a:p>
                    <a:p>
                      <a:pPr marL="285750" indent="-285750">
                        <a:buFontTx/>
                        <a:buChar char="-"/>
                      </a:pPr>
                      <a:endParaRPr lang="sv-SE" sz="1600" kern="1200" dirty="0">
                        <a:solidFill>
                          <a:schemeClr val="tx1"/>
                        </a:solidFill>
                        <a:effectLst/>
                        <a:latin typeface="+mn-lt"/>
                        <a:ea typeface="+mn-ea"/>
                        <a:cs typeface="+mn-cs"/>
                      </a:endParaRPr>
                    </a:p>
                    <a:p>
                      <a:pPr marL="0" indent="0">
                        <a:buFontTx/>
                        <a:buNone/>
                      </a:pPr>
                      <a:endParaRPr lang="en-GB" sz="1600" b="0" kern="1200" dirty="0">
                        <a:solidFill>
                          <a:schemeClr val="tx1"/>
                        </a:solidFill>
                        <a:effectLst/>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dirty="0"/>
                    </a:p>
                  </a:txBody>
                  <a:tcPr/>
                </a:tc>
                <a:extLst>
                  <a:ext uri="{0D108BD9-81ED-4DB2-BD59-A6C34878D82A}">
                    <a16:rowId xmlns:a16="http://schemas.microsoft.com/office/drawing/2014/main" val="10005"/>
                  </a:ext>
                </a:extLst>
              </a:tr>
              <a:tr h="35065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mn-lt"/>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kern="1200">
                          <a:solidFill>
                            <a:schemeClr val="tx1"/>
                          </a:solidFill>
                          <a:effectLst/>
                          <a:latin typeface="+mn-lt"/>
                          <a:ea typeface="+mn-ea"/>
                          <a:cs typeface="+mn-cs"/>
                        </a:rPr>
                        <a:t>pCRs</a:t>
                      </a:r>
                      <a:endParaRPr lang="en-US" sz="1600" kern="1200" dirty="0">
                        <a:solidFill>
                          <a:schemeClr val="tx1"/>
                        </a:solidFill>
                        <a:effectLst/>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dirty="0"/>
                    </a:p>
                  </a:txBody>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4037989527"/>
      </p:ext>
    </p:extLst>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eaLnBrk="0" hangingPunct="0"/>
            <a:r>
              <a:rPr lang="en-GB" altLang="zh-CN" sz="3200" kern="0" dirty="0">
                <a:solidFill>
                  <a:srgbClr val="FF0000"/>
                </a:solidFill>
                <a:latin typeface="Calibri"/>
              </a:rPr>
              <a:t>Charging studies</a:t>
            </a:r>
            <a:r>
              <a:rPr lang="en-GB" altLang="zh-CN" sz="3200" dirty="0">
                <a:solidFill>
                  <a:srgbClr val="FF0000"/>
                </a:solidFill>
                <a:latin typeface="Calibri" pitchFamily="34" charset="0"/>
                <a:cs typeface="Times New Roman" pitchFamily="18" charset="0"/>
              </a:rPr>
              <a:t> </a:t>
            </a:r>
            <a:r>
              <a:rPr lang="en-GB" altLang="zh-CN" sz="3200">
                <a:solidFill>
                  <a:srgbClr val="FF0000"/>
                </a:solidFill>
                <a:latin typeface="Calibri" pitchFamily="34" charset="0"/>
                <a:cs typeface="Times New Roman" pitchFamily="18" charset="0"/>
              </a:rPr>
              <a:t>(3/4)</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704790923"/>
              </p:ext>
            </p:extLst>
          </p:nvPr>
        </p:nvGraphicFramePr>
        <p:xfrm>
          <a:off x="1127859" y="894975"/>
          <a:ext cx="8311488" cy="4851703"/>
        </p:xfrm>
        <a:graphic>
          <a:graphicData uri="http://schemas.openxmlformats.org/drawingml/2006/table">
            <a:tbl>
              <a:tblPr/>
              <a:tblGrid>
                <a:gridCol w="1334973">
                  <a:extLst>
                    <a:ext uri="{9D8B030D-6E8A-4147-A177-3AD203B41FA5}">
                      <a16:colId xmlns:a16="http://schemas.microsoft.com/office/drawing/2014/main" val="20000"/>
                    </a:ext>
                  </a:extLst>
                </a:gridCol>
                <a:gridCol w="4936340">
                  <a:extLst>
                    <a:ext uri="{9D8B030D-6E8A-4147-A177-3AD203B41FA5}">
                      <a16:colId xmlns:a16="http://schemas.microsoft.com/office/drawing/2014/main" val="20001"/>
                    </a:ext>
                  </a:extLst>
                </a:gridCol>
                <a:gridCol w="2040175">
                  <a:extLst>
                    <a:ext uri="{9D8B030D-6E8A-4147-A177-3AD203B41FA5}">
                      <a16:colId xmlns:a16="http://schemas.microsoft.com/office/drawing/2014/main" val="20002"/>
                    </a:ext>
                  </a:extLst>
                </a:gridCol>
              </a:tblGrid>
              <a:tr h="350654">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1" i="0" u="none" strike="noStrike" kern="1200" cap="none" normalizeH="0" baseline="0" dirty="0">
                          <a:ln>
                            <a:noFill/>
                          </a:ln>
                          <a:solidFill>
                            <a:schemeClr val="tx1"/>
                          </a:solidFill>
                          <a:effectLst/>
                          <a:latin typeface="Calibri" pitchFamily="34" charset="0"/>
                          <a:ea typeface="宋体" pitchFamily="2" charset="-122"/>
                          <a:cs typeface="Arial" charset="0"/>
                        </a:rPr>
                        <a:t>Study on Charging Aspects of 5G System Architecture Phase 1</a:t>
                      </a:r>
                      <a:endParaRPr kumimoji="0" lang="en-GB" altLang="zh-CN" sz="18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1" i="0" u="none" strike="noStrike" kern="1200" cap="none" normalizeH="0" baseline="0" dirty="0">
                          <a:ln>
                            <a:noFill/>
                          </a:ln>
                          <a:solidFill>
                            <a:schemeClr val="tx1"/>
                          </a:solidFill>
                          <a:effectLst/>
                          <a:latin typeface="Calibri" pitchFamily="34" charset="0"/>
                          <a:ea typeface="宋体" pitchFamily="2" charset="-122"/>
                          <a:cs typeface="Arial" charset="0"/>
                        </a:rPr>
                        <a:t>FS_5GS_Ph1_CH</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350654">
                <a:tc vMerge="1">
                  <a:txBody>
                    <a:bodyPr/>
                    <a:lstStyle/>
                    <a:p>
                      <a:endParaRPr lang="en-GB"/>
                    </a:p>
                  </a:txBody>
                  <a:tcPr/>
                </a:tc>
                <a:tc vMerge="1">
                  <a:txBody>
                    <a:bodyPr/>
                    <a:lstStyle/>
                    <a:p>
                      <a:endParaRPr lang="en-GB" dirty="0"/>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1" i="0" u="none" strike="noStrike" kern="1200" cap="none" normalizeH="0" baseline="0" dirty="0">
                          <a:ln>
                            <a:noFill/>
                          </a:ln>
                          <a:solidFill>
                            <a:schemeClr val="tx1"/>
                          </a:solidFill>
                          <a:effectLst/>
                          <a:latin typeface="Calibri" pitchFamily="34" charset="0"/>
                          <a:ea typeface="宋体" pitchFamily="2" charset="-122"/>
                          <a:cs typeface="Arial" charset="0"/>
                        </a:rPr>
                        <a:t>750019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065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0" i="0" u="none" strike="noStrike" cap="none" normalizeH="0" baseline="0" dirty="0">
                          <a:ln>
                            <a:noFill/>
                          </a:ln>
                          <a:solidFill>
                            <a:schemeClr val="tx1"/>
                          </a:solidFill>
                          <a:effectLst/>
                          <a:latin typeface="+mn-lt"/>
                          <a:ea typeface="Gulim" pitchFamily="34" charset="-127"/>
                        </a:rPr>
                        <a:t>Rapporteur</a:t>
                      </a:r>
                      <a:endParaRPr kumimoji="0" lang="en-GB" altLang="zh-CN" sz="1600" b="0" i="0" u="none" strike="noStrike" cap="none" normalizeH="0" baseline="0" dirty="0">
                        <a:ln>
                          <a:noFill/>
                        </a:ln>
                        <a:solidFill>
                          <a:schemeClr val="tx1"/>
                        </a:solidFill>
                        <a:effectLst/>
                        <a:latin typeface="+mn-lt"/>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a:ln>
                            <a:noFill/>
                          </a:ln>
                          <a:solidFill>
                            <a:schemeClr val="tx1"/>
                          </a:solidFill>
                          <a:effectLst/>
                          <a:latin typeface="+mn-lt"/>
                          <a:ea typeface="宋体" pitchFamily="2" charset="-122"/>
                          <a:cs typeface="Arial" charset="0"/>
                        </a:rPr>
                        <a:t>Huawei</a:t>
                      </a:r>
                      <a:endParaRPr kumimoji="0" lang="en-GB" altLang="zh-CN" sz="1600" b="0" i="0" u="none" strike="noStrike" cap="none" normalizeH="0" baseline="0" dirty="0">
                        <a:ln>
                          <a:noFill/>
                        </a:ln>
                        <a:solidFill>
                          <a:schemeClr val="tx1"/>
                        </a:solidFill>
                        <a:effectLst/>
                        <a:latin typeface="+mn-lt"/>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extLst>
                  <a:ext uri="{0D108BD9-81ED-4DB2-BD59-A6C34878D82A}">
                    <a16:rowId xmlns:a16="http://schemas.microsoft.com/office/drawing/2014/main" val="10002"/>
                  </a:ext>
                </a:extLst>
              </a:tr>
              <a:tr h="35065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mn-lt"/>
                          <a:ea typeface="宋体" pitchFamily="2" charset="-122"/>
                          <a:cs typeface="Arial" charset="0"/>
                        </a:rPr>
                        <a:t>Completion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a:ln>
                            <a:noFill/>
                          </a:ln>
                          <a:solidFill>
                            <a:schemeClr val="tx1"/>
                          </a:solidFill>
                          <a:effectLst/>
                          <a:latin typeface="+mn-lt"/>
                          <a:ea typeface="宋体" pitchFamily="2" charset="-122"/>
                          <a:cs typeface="Arial" charset="0"/>
                        </a:rPr>
                        <a:t>15%-&gt;60 %</a:t>
                      </a:r>
                      <a:endParaRPr kumimoji="0" lang="en-GB" altLang="zh-CN" sz="1600" b="0" i="0" u="none" strike="noStrike" cap="none" normalizeH="0" baseline="0" dirty="0">
                        <a:ln>
                          <a:noFill/>
                        </a:ln>
                        <a:solidFill>
                          <a:schemeClr val="tx1"/>
                        </a:solidFill>
                        <a:effectLst/>
                        <a:latin typeface="+mn-lt"/>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extLst>
                  <a:ext uri="{0D108BD9-81ED-4DB2-BD59-A6C34878D82A}">
                    <a16:rowId xmlns:a16="http://schemas.microsoft.com/office/drawing/2014/main" val="10003"/>
                  </a:ext>
                </a:extLst>
              </a:tr>
              <a:tr h="35065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mn-lt"/>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GB" sz="1600" kern="1200" dirty="0">
                          <a:solidFill>
                            <a:schemeClr val="tx1"/>
                          </a:solidFill>
                          <a:effectLst/>
                          <a:latin typeface="+mn-lt"/>
                          <a:ea typeface="+mn-ea"/>
                          <a:cs typeface="+mn-cs"/>
                        </a:rPr>
                        <a:t>SA#78 (12/2017)</a:t>
                      </a:r>
                      <a:endParaRPr lang="en-GB" altLang="zh-CN" sz="1600" kern="1200" dirty="0">
                        <a:solidFill>
                          <a:schemeClr val="tx1"/>
                        </a:solidFill>
                        <a:effectLst/>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dirty="0"/>
                    </a:p>
                  </a:txBody>
                  <a:tcPr/>
                </a:tc>
                <a:extLst>
                  <a:ext uri="{0D108BD9-81ED-4DB2-BD59-A6C34878D82A}">
                    <a16:rowId xmlns:a16="http://schemas.microsoft.com/office/drawing/2014/main" val="10004"/>
                  </a:ext>
                </a:extLst>
              </a:tr>
              <a:tr h="271756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mn-lt"/>
                          <a:ea typeface="宋体" pitchFamily="2" charset="-122"/>
                          <a:cs typeface="Arial" charset="0"/>
                        </a:rPr>
                        <a:t>Status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r>
                        <a:rPr lang="en-US" sz="1600" u="sng" kern="1200">
                          <a:solidFill>
                            <a:schemeClr val="tx1"/>
                          </a:solidFill>
                          <a:effectLst/>
                          <a:latin typeface="+mn-lt"/>
                          <a:ea typeface="+mn-ea"/>
                          <a:cs typeface="+mn-cs"/>
                        </a:rPr>
                        <a:t>Following topics were introduced:</a:t>
                      </a:r>
                    </a:p>
                    <a:p>
                      <a:pPr marL="285750" marR="0" lvl="0" indent="-285750" algn="l" defTabSz="1219170" rtl="0" eaLnBrk="1" fontAlgn="auto" latinLnBrk="0" hangingPunct="1">
                        <a:lnSpc>
                          <a:spcPct val="100000"/>
                        </a:lnSpc>
                        <a:spcBef>
                          <a:spcPts val="0"/>
                        </a:spcBef>
                        <a:spcAft>
                          <a:spcPts val="0"/>
                        </a:spcAft>
                        <a:buClrTx/>
                        <a:buSzTx/>
                        <a:buFontTx/>
                        <a:buChar char="-"/>
                        <a:tabLst/>
                        <a:defRPr/>
                      </a:pPr>
                      <a:r>
                        <a:rPr lang="fr-FR" sz="1600" kern="1200">
                          <a:solidFill>
                            <a:schemeClr val="tx1"/>
                          </a:solidFill>
                          <a:effectLst/>
                          <a:latin typeface="+mn-lt"/>
                          <a:ea typeface="+mn-ea"/>
                          <a:cs typeface="+mn-cs"/>
                        </a:rPr>
                        <a:t>Service Based architecture </a:t>
                      </a:r>
                    </a:p>
                    <a:p>
                      <a:pPr marL="285750" marR="0" lvl="0" indent="-285750" algn="l" defTabSz="1219170" rtl="0" eaLnBrk="1" fontAlgn="auto" latinLnBrk="0" hangingPunct="1">
                        <a:lnSpc>
                          <a:spcPct val="100000"/>
                        </a:lnSpc>
                        <a:spcBef>
                          <a:spcPts val="0"/>
                        </a:spcBef>
                        <a:spcAft>
                          <a:spcPts val="0"/>
                        </a:spcAft>
                        <a:buClrTx/>
                        <a:buSzTx/>
                        <a:buFontTx/>
                        <a:buChar char="-"/>
                        <a:tabLst/>
                        <a:defRPr/>
                      </a:pPr>
                      <a:r>
                        <a:rPr lang="en-US" sz="1600" u="none" kern="1200">
                          <a:solidFill>
                            <a:schemeClr val="tx1"/>
                          </a:solidFill>
                          <a:effectLst/>
                          <a:latin typeface="+mn-lt"/>
                          <a:ea typeface="+mn-ea"/>
                          <a:cs typeface="+mn-cs"/>
                        </a:rPr>
                        <a:t>Exposure of Charging System as Network Capability </a:t>
                      </a:r>
                    </a:p>
                    <a:p>
                      <a:pPr marL="285750" marR="0" lvl="0" indent="-285750" algn="l" defTabSz="1219170" rtl="0" eaLnBrk="1" fontAlgn="auto" latinLnBrk="0" hangingPunct="1">
                        <a:lnSpc>
                          <a:spcPct val="100000"/>
                        </a:lnSpc>
                        <a:spcBef>
                          <a:spcPts val="0"/>
                        </a:spcBef>
                        <a:spcAft>
                          <a:spcPts val="0"/>
                        </a:spcAft>
                        <a:buClrTx/>
                        <a:buSzTx/>
                        <a:buFontTx/>
                        <a:buChar char="-"/>
                        <a:tabLst/>
                        <a:defRPr/>
                      </a:pPr>
                      <a:r>
                        <a:rPr lang="fr-FR" sz="1600" u="none" kern="1200">
                          <a:solidFill>
                            <a:schemeClr val="tx1"/>
                          </a:solidFill>
                          <a:effectLst/>
                          <a:latin typeface="+mn-lt"/>
                          <a:ea typeface="+mn-ea"/>
                          <a:cs typeface="+mn-cs"/>
                        </a:rPr>
                        <a:t>Roaming</a:t>
                      </a:r>
                      <a:endParaRPr lang="en-US" sz="1600" u="none" kern="1200">
                        <a:solidFill>
                          <a:schemeClr val="tx1"/>
                        </a:solidFill>
                        <a:effectLst/>
                        <a:latin typeface="+mn-lt"/>
                        <a:ea typeface="+mn-ea"/>
                        <a:cs typeface="+mn-cs"/>
                      </a:endParaRPr>
                    </a:p>
                    <a:p>
                      <a:pPr marL="285750" marR="0" lvl="0" indent="-285750" algn="l" defTabSz="1219170" rtl="0" eaLnBrk="1" fontAlgn="auto" latinLnBrk="0" hangingPunct="1">
                        <a:lnSpc>
                          <a:spcPct val="100000"/>
                        </a:lnSpc>
                        <a:spcBef>
                          <a:spcPts val="0"/>
                        </a:spcBef>
                        <a:spcAft>
                          <a:spcPts val="0"/>
                        </a:spcAft>
                        <a:buClrTx/>
                        <a:buSzTx/>
                        <a:buFontTx/>
                        <a:buChar char="-"/>
                        <a:tabLst/>
                        <a:defRPr/>
                      </a:pPr>
                      <a:r>
                        <a:rPr lang="en-US" sz="1600" u="none" kern="1200">
                          <a:solidFill>
                            <a:schemeClr val="tx1"/>
                          </a:solidFill>
                          <a:effectLst/>
                          <a:latin typeface="+mn-lt"/>
                          <a:ea typeface="+mn-ea"/>
                          <a:cs typeface="+mn-cs"/>
                        </a:rPr>
                        <a:t>Interworking between 5G System and Existing Systems</a:t>
                      </a:r>
                    </a:p>
                    <a:p>
                      <a:pPr marL="285750" marR="0" lvl="0" indent="-285750" algn="l" defTabSz="1219170" rtl="0" eaLnBrk="1" fontAlgn="auto" latinLnBrk="0" hangingPunct="1">
                        <a:lnSpc>
                          <a:spcPct val="100000"/>
                        </a:lnSpc>
                        <a:spcBef>
                          <a:spcPts val="0"/>
                        </a:spcBef>
                        <a:spcAft>
                          <a:spcPts val="0"/>
                        </a:spcAft>
                        <a:buClrTx/>
                        <a:buSzTx/>
                        <a:buFontTx/>
                        <a:buChar char="-"/>
                        <a:tabLst/>
                        <a:defRPr/>
                      </a:pPr>
                      <a:r>
                        <a:rPr lang="en-US" sz="1600" u="none" kern="1200">
                          <a:solidFill>
                            <a:schemeClr val="tx1"/>
                          </a:solidFill>
                          <a:effectLst/>
                          <a:latin typeface="+mn-lt"/>
                          <a:ea typeface="+mn-ea"/>
                          <a:cs typeface="+mn-cs"/>
                        </a:rPr>
                        <a:t>Online and Offline Charging evaluation</a:t>
                      </a:r>
                    </a:p>
                    <a:p>
                      <a:pPr marL="285750" marR="0" lvl="0" indent="-285750" algn="l" defTabSz="1219170" rtl="0" eaLnBrk="1" fontAlgn="auto" latinLnBrk="0" hangingPunct="1">
                        <a:lnSpc>
                          <a:spcPct val="100000"/>
                        </a:lnSpc>
                        <a:spcBef>
                          <a:spcPts val="0"/>
                        </a:spcBef>
                        <a:spcAft>
                          <a:spcPts val="0"/>
                        </a:spcAft>
                        <a:buClrTx/>
                        <a:buSzTx/>
                        <a:buFontTx/>
                        <a:buChar char="-"/>
                        <a:tabLst/>
                        <a:defRPr/>
                      </a:pPr>
                      <a:r>
                        <a:rPr lang="fr-FR" sz="1600" u="none" kern="1200">
                          <a:solidFill>
                            <a:schemeClr val="tx1"/>
                          </a:solidFill>
                          <a:effectLst/>
                          <a:latin typeface="+mn-lt"/>
                          <a:ea typeface="+mn-ea"/>
                          <a:cs typeface="+mn-cs"/>
                        </a:rPr>
                        <a:t>Registration</a:t>
                      </a:r>
                      <a:endParaRPr lang="en-US" sz="1600" u="none" kern="1200">
                        <a:solidFill>
                          <a:schemeClr val="tx1"/>
                        </a:solidFill>
                        <a:effectLst/>
                        <a:latin typeface="+mn-lt"/>
                        <a:ea typeface="+mn-ea"/>
                        <a:cs typeface="+mn-cs"/>
                      </a:endParaRPr>
                    </a:p>
                    <a:p>
                      <a:pPr marL="0" marR="0" lvl="0" indent="0" algn="l" defTabSz="1219170" rtl="0" eaLnBrk="1" fontAlgn="auto" latinLnBrk="0" hangingPunct="1">
                        <a:lnSpc>
                          <a:spcPct val="100000"/>
                        </a:lnSpc>
                        <a:spcBef>
                          <a:spcPts val="0"/>
                        </a:spcBef>
                        <a:spcAft>
                          <a:spcPts val="0"/>
                        </a:spcAft>
                        <a:buClrTx/>
                        <a:buSzTx/>
                        <a:buFontTx/>
                        <a:buNone/>
                        <a:tabLst/>
                        <a:defRPr/>
                      </a:pPr>
                      <a:r>
                        <a:rPr lang="en-GB" sz="1600" u="sng" kern="1200">
                          <a:solidFill>
                            <a:schemeClr val="tx1"/>
                          </a:solidFill>
                          <a:effectLst/>
                          <a:latin typeface="+mn-lt"/>
                          <a:ea typeface="+mn-ea"/>
                          <a:cs typeface="+mn-cs"/>
                        </a:rPr>
                        <a:t>Interaction </a:t>
                      </a:r>
                      <a:r>
                        <a:rPr lang="en-GB" sz="1600" u="sng" kern="1200" dirty="0">
                          <a:solidFill>
                            <a:schemeClr val="tx1"/>
                          </a:solidFill>
                          <a:effectLst/>
                          <a:latin typeface="+mn-lt"/>
                          <a:ea typeface="+mn-ea"/>
                          <a:cs typeface="+mn-cs"/>
                        </a:rPr>
                        <a:t>between SMF and UPF</a:t>
                      </a:r>
                      <a:r>
                        <a:rPr lang="en-GB" sz="1600" kern="1200">
                          <a:solidFill>
                            <a:schemeClr val="tx1"/>
                          </a:solidFill>
                          <a:effectLst/>
                          <a:latin typeface="+mn-lt"/>
                          <a:ea typeface="+mn-ea"/>
                          <a:cs typeface="+mn-cs"/>
                        </a:rPr>
                        <a:t>: solutions for quota</a:t>
                      </a:r>
                      <a:r>
                        <a:rPr lang="en-GB" sz="1600" kern="1200" baseline="0">
                          <a:solidFill>
                            <a:schemeClr val="tx1"/>
                          </a:solidFill>
                          <a:effectLst/>
                          <a:latin typeface="+mn-lt"/>
                          <a:ea typeface="+mn-ea"/>
                          <a:cs typeface="+mn-cs"/>
                        </a:rPr>
                        <a:t> management </a:t>
                      </a:r>
                      <a:r>
                        <a:rPr lang="en-GB" sz="1600" kern="1200">
                          <a:solidFill>
                            <a:schemeClr val="tx1"/>
                          </a:solidFill>
                          <a:effectLst/>
                          <a:latin typeface="+mn-lt"/>
                          <a:ea typeface="+mn-ea"/>
                          <a:cs typeface="+mn-cs"/>
                        </a:rPr>
                        <a:t>with several UPFs,</a:t>
                      </a:r>
                      <a:r>
                        <a:rPr lang="en-GB" sz="1600" kern="1200" baseline="0">
                          <a:solidFill>
                            <a:schemeClr val="tx1"/>
                          </a:solidFill>
                          <a:effectLst/>
                          <a:latin typeface="+mn-lt"/>
                          <a:ea typeface="+mn-ea"/>
                          <a:cs typeface="+mn-cs"/>
                        </a:rPr>
                        <a:t> monitoring over N4</a:t>
                      </a:r>
                      <a:endParaRPr lang="sv-SE" sz="1600" kern="1200" dirty="0">
                        <a:solidFill>
                          <a:schemeClr val="tx1"/>
                        </a:solidFill>
                        <a:effectLst/>
                        <a:latin typeface="+mn-lt"/>
                        <a:ea typeface="+mn-ea"/>
                        <a:cs typeface="+mn-cs"/>
                      </a:endParaRPr>
                    </a:p>
                    <a:p>
                      <a:r>
                        <a:rPr lang="en-GB" sz="1600" u="sng" kern="1200">
                          <a:solidFill>
                            <a:schemeClr val="tx1"/>
                          </a:solidFill>
                          <a:effectLst/>
                          <a:latin typeface="+mn-lt"/>
                          <a:ea typeface="+mn-ea"/>
                          <a:cs typeface="+mn-cs"/>
                        </a:rPr>
                        <a:t>Network </a:t>
                      </a:r>
                      <a:r>
                        <a:rPr lang="en-GB" sz="1600" u="sng" kern="1200" dirty="0">
                          <a:solidFill>
                            <a:schemeClr val="tx1"/>
                          </a:solidFill>
                          <a:effectLst/>
                          <a:latin typeface="+mn-lt"/>
                          <a:ea typeface="+mn-ea"/>
                          <a:cs typeface="+mn-cs"/>
                        </a:rPr>
                        <a:t>slicing</a:t>
                      </a:r>
                      <a:r>
                        <a:rPr lang="en-GB" sz="1600" u="sng" kern="1200">
                          <a:solidFill>
                            <a:schemeClr val="tx1"/>
                          </a:solidFill>
                          <a:effectLst/>
                          <a:latin typeface="+mn-lt"/>
                          <a:ea typeface="+mn-ea"/>
                          <a:cs typeface="+mn-cs"/>
                        </a:rPr>
                        <a:t>: </a:t>
                      </a:r>
                      <a:r>
                        <a:rPr lang="en-GB" sz="1600" kern="1200">
                          <a:solidFill>
                            <a:schemeClr val="tx1"/>
                          </a:solidFill>
                          <a:effectLst/>
                          <a:latin typeface="+mn-lt"/>
                          <a:ea typeface="+mn-ea"/>
                          <a:cs typeface="+mn-cs"/>
                        </a:rPr>
                        <a:t>introduction of the concept of tenant based charging.</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dirty="0"/>
                    </a:p>
                  </a:txBody>
                  <a:tcPr/>
                </a:tc>
                <a:extLst>
                  <a:ext uri="{0D108BD9-81ED-4DB2-BD59-A6C34878D82A}">
                    <a16:rowId xmlns:a16="http://schemas.microsoft.com/office/drawing/2014/main" val="10005"/>
                  </a:ext>
                </a:extLst>
              </a:tr>
              <a:tr h="35065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mn-lt"/>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kern="1200">
                          <a:solidFill>
                            <a:schemeClr val="tx1"/>
                          </a:solidFill>
                          <a:effectLst/>
                          <a:latin typeface="+mn-lt"/>
                          <a:ea typeface="+mn-ea"/>
                          <a:cs typeface="+mn-cs"/>
                        </a:rPr>
                        <a:t>pCRs, TR</a:t>
                      </a:r>
                      <a:r>
                        <a:rPr lang="en-GB" sz="1600" kern="1200" baseline="0">
                          <a:solidFill>
                            <a:schemeClr val="tx1"/>
                          </a:solidFill>
                          <a:effectLst/>
                          <a:latin typeface="+mn-lt"/>
                          <a:ea typeface="+mn-ea"/>
                          <a:cs typeface="+mn-cs"/>
                        </a:rPr>
                        <a:t> 32.899 sent for information</a:t>
                      </a:r>
                      <a:endParaRPr lang="en-US" sz="1600" kern="1200" dirty="0">
                        <a:solidFill>
                          <a:schemeClr val="tx1"/>
                        </a:solidFill>
                        <a:effectLst/>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dirty="0"/>
                    </a:p>
                  </a:txBody>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1284223095"/>
      </p:ext>
    </p:extLst>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eaLnBrk="0" hangingPunct="0"/>
            <a:r>
              <a:rPr lang="en-GB" altLang="zh-CN" sz="3200" kern="0" dirty="0">
                <a:solidFill>
                  <a:srgbClr val="FF0000"/>
                </a:solidFill>
                <a:latin typeface="Calibri"/>
              </a:rPr>
              <a:t>Charging </a:t>
            </a:r>
            <a:r>
              <a:rPr lang="en-GB" altLang="zh-CN" sz="3200" kern="0">
                <a:solidFill>
                  <a:srgbClr val="FF0000"/>
                </a:solidFill>
                <a:latin typeface="Calibri"/>
              </a:rPr>
              <a:t>studies</a:t>
            </a:r>
            <a:r>
              <a:rPr lang="en-GB" altLang="zh-CN" sz="3200">
                <a:solidFill>
                  <a:srgbClr val="FF0000"/>
                </a:solidFill>
                <a:latin typeface="Calibri" pitchFamily="34" charset="0"/>
                <a:cs typeface="Times New Roman" pitchFamily="18" charset="0"/>
              </a:rPr>
              <a:t> (4/4)</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2095599504"/>
              </p:ext>
            </p:extLst>
          </p:nvPr>
        </p:nvGraphicFramePr>
        <p:xfrm>
          <a:off x="1479361" y="1140634"/>
          <a:ext cx="8311488" cy="4851703"/>
        </p:xfrm>
        <a:graphic>
          <a:graphicData uri="http://schemas.openxmlformats.org/drawingml/2006/table">
            <a:tbl>
              <a:tblPr/>
              <a:tblGrid>
                <a:gridCol w="1334973">
                  <a:extLst>
                    <a:ext uri="{9D8B030D-6E8A-4147-A177-3AD203B41FA5}">
                      <a16:colId xmlns:a16="http://schemas.microsoft.com/office/drawing/2014/main" val="20000"/>
                    </a:ext>
                  </a:extLst>
                </a:gridCol>
                <a:gridCol w="4936340">
                  <a:extLst>
                    <a:ext uri="{9D8B030D-6E8A-4147-A177-3AD203B41FA5}">
                      <a16:colId xmlns:a16="http://schemas.microsoft.com/office/drawing/2014/main" val="20001"/>
                    </a:ext>
                  </a:extLst>
                </a:gridCol>
                <a:gridCol w="2040175">
                  <a:extLst>
                    <a:ext uri="{9D8B030D-6E8A-4147-A177-3AD203B41FA5}">
                      <a16:colId xmlns:a16="http://schemas.microsoft.com/office/drawing/2014/main" val="20002"/>
                    </a:ext>
                  </a:extLst>
                </a:gridCol>
              </a:tblGrid>
              <a:tr h="350654">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800" b="1" kern="1200">
                          <a:solidFill>
                            <a:schemeClr val="tx1"/>
                          </a:solidFill>
                          <a:effectLst/>
                          <a:latin typeface="+mn-lt"/>
                          <a:ea typeface="+mn-ea"/>
                          <a:cs typeface="+mn-cs"/>
                        </a:rPr>
                        <a:t>Study on Volume Based Charging Aspects for VoLTE</a:t>
                      </a:r>
                      <a:endParaRPr kumimoji="0" lang="en-GB" altLang="zh-CN" sz="18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kern="1200">
                          <a:solidFill>
                            <a:schemeClr val="tx1"/>
                          </a:solidFill>
                          <a:effectLst/>
                          <a:latin typeface="+mn-lt"/>
                          <a:ea typeface="+mn-ea"/>
                          <a:cs typeface="+mn-cs"/>
                        </a:rPr>
                        <a:t>FS_VBCLTE</a:t>
                      </a:r>
                      <a:endParaRPr kumimoji="0" lang="en-GB" sz="18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350654">
                <a:tc vMerge="1">
                  <a:txBody>
                    <a:bodyPr/>
                    <a:lstStyle/>
                    <a:p>
                      <a:endParaRPr lang="en-GB"/>
                    </a:p>
                  </a:txBody>
                  <a:tcPr/>
                </a:tc>
                <a:tc vMerge="1">
                  <a:txBody>
                    <a:bodyPr/>
                    <a:lstStyle/>
                    <a:p>
                      <a:endParaRPr lang="en-GB" dirty="0"/>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kern="1200">
                          <a:solidFill>
                            <a:schemeClr val="tx1"/>
                          </a:solidFill>
                          <a:effectLst/>
                          <a:latin typeface="+mn-lt"/>
                          <a:ea typeface="+mn-ea"/>
                          <a:cs typeface="+mn-cs"/>
                        </a:rPr>
                        <a:t>760060</a:t>
                      </a:r>
                      <a:endParaRPr kumimoji="0" lang="en-GB" sz="18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065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0" i="0" u="none" strike="noStrike" cap="none" normalizeH="0" baseline="0" dirty="0">
                          <a:ln>
                            <a:noFill/>
                          </a:ln>
                          <a:solidFill>
                            <a:schemeClr val="tx1"/>
                          </a:solidFill>
                          <a:effectLst/>
                          <a:latin typeface="+mn-lt"/>
                          <a:ea typeface="Gulim" pitchFamily="34" charset="-127"/>
                        </a:rPr>
                        <a:t>Rapporteur</a:t>
                      </a:r>
                      <a:endParaRPr kumimoji="0" lang="en-GB" altLang="zh-CN" sz="1600" b="0" i="0" u="none" strike="noStrike" cap="none" normalizeH="0" baseline="0" dirty="0">
                        <a:ln>
                          <a:noFill/>
                        </a:ln>
                        <a:solidFill>
                          <a:schemeClr val="tx1"/>
                        </a:solidFill>
                        <a:effectLst/>
                        <a:latin typeface="+mn-lt"/>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a:ln>
                            <a:noFill/>
                          </a:ln>
                          <a:solidFill>
                            <a:schemeClr val="tx1"/>
                          </a:solidFill>
                          <a:effectLst/>
                          <a:latin typeface="+mn-lt"/>
                          <a:ea typeface="宋体" pitchFamily="2" charset="-122"/>
                          <a:cs typeface="Arial" charset="0"/>
                        </a:rPr>
                        <a:t>China Mobile</a:t>
                      </a:r>
                      <a:endParaRPr kumimoji="0" lang="en-GB" altLang="zh-CN" sz="1600" b="0" i="0" u="none" strike="noStrike" cap="none" normalizeH="0" baseline="0" dirty="0">
                        <a:ln>
                          <a:noFill/>
                        </a:ln>
                        <a:solidFill>
                          <a:schemeClr val="tx1"/>
                        </a:solidFill>
                        <a:effectLst/>
                        <a:latin typeface="+mn-lt"/>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extLst>
                  <a:ext uri="{0D108BD9-81ED-4DB2-BD59-A6C34878D82A}">
                    <a16:rowId xmlns:a16="http://schemas.microsoft.com/office/drawing/2014/main" val="10002"/>
                  </a:ext>
                </a:extLst>
              </a:tr>
              <a:tr h="35065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mn-lt"/>
                          <a:ea typeface="宋体" pitchFamily="2" charset="-122"/>
                          <a:cs typeface="Arial" charset="0"/>
                        </a:rPr>
                        <a:t>Completion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a:ln>
                            <a:noFill/>
                          </a:ln>
                          <a:solidFill>
                            <a:schemeClr val="tx1"/>
                          </a:solidFill>
                          <a:effectLst/>
                          <a:latin typeface="+mn-lt"/>
                          <a:ea typeface="宋体" pitchFamily="2" charset="-122"/>
                          <a:cs typeface="Arial" charset="0"/>
                        </a:rPr>
                        <a:t>0%-&gt;5%</a:t>
                      </a:r>
                      <a:endParaRPr kumimoji="0" lang="en-GB" altLang="zh-CN" sz="1600" b="0" i="0" u="none" strike="noStrike" cap="none" normalizeH="0" baseline="0" dirty="0">
                        <a:ln>
                          <a:noFill/>
                        </a:ln>
                        <a:solidFill>
                          <a:schemeClr val="tx1"/>
                        </a:solidFill>
                        <a:effectLst/>
                        <a:latin typeface="+mn-lt"/>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extLst>
                  <a:ext uri="{0D108BD9-81ED-4DB2-BD59-A6C34878D82A}">
                    <a16:rowId xmlns:a16="http://schemas.microsoft.com/office/drawing/2014/main" val="10003"/>
                  </a:ext>
                </a:extLst>
              </a:tr>
              <a:tr h="35065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mn-lt"/>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kern="1200">
                          <a:solidFill>
                            <a:schemeClr val="tx1"/>
                          </a:solidFill>
                          <a:latin typeface="+mn-lt"/>
                          <a:ea typeface="+mn-ea"/>
                          <a:cs typeface="+mn-cs"/>
                        </a:rPr>
                        <a:t>SA#80 (06/2018)</a:t>
                      </a:r>
                      <a:endParaRPr lang="en-GB" altLang="zh-CN" sz="1600" kern="1200" dirty="0">
                        <a:solidFill>
                          <a:schemeClr val="tx1"/>
                        </a:solidFill>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dirty="0"/>
                    </a:p>
                  </a:txBody>
                  <a:tcPr/>
                </a:tc>
                <a:extLst>
                  <a:ext uri="{0D108BD9-81ED-4DB2-BD59-A6C34878D82A}">
                    <a16:rowId xmlns:a16="http://schemas.microsoft.com/office/drawing/2014/main" val="10004"/>
                  </a:ext>
                </a:extLst>
              </a:tr>
              <a:tr h="271756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mn-lt"/>
                          <a:ea typeface="宋体" pitchFamily="2" charset="-122"/>
                          <a:cs typeface="Arial" charset="0"/>
                        </a:rPr>
                        <a:t>Status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r>
                        <a:rPr kumimoji="0" lang="en-GB" sz="1600" b="0" i="0" u="none" strike="noStrike" kern="1200" cap="none" normalizeH="0" baseline="0">
                          <a:ln>
                            <a:noFill/>
                          </a:ln>
                          <a:solidFill>
                            <a:schemeClr val="tx1"/>
                          </a:solidFill>
                          <a:effectLst/>
                          <a:latin typeface="+mn-lt"/>
                          <a:ea typeface="宋体" pitchFamily="2" charset="-122"/>
                          <a:cs typeface="Arial" charset="0"/>
                        </a:rPr>
                        <a:t>TR 32.848 "</a:t>
                      </a:r>
                      <a:r>
                        <a:rPr kumimoji="0" lang="en-US" sz="1600" b="0" i="0" u="none" strike="noStrike" kern="1200" cap="none" normalizeH="0" baseline="0">
                          <a:ln>
                            <a:noFill/>
                          </a:ln>
                          <a:solidFill>
                            <a:schemeClr val="tx1"/>
                          </a:solidFill>
                          <a:effectLst/>
                          <a:latin typeface="+mn-lt"/>
                          <a:ea typeface="宋体" pitchFamily="2" charset="-122"/>
                          <a:cs typeface="Arial" charset="0"/>
                        </a:rPr>
                        <a:t>Study on Volume based charging aspects for Voice Over LTE (VoLTE)" </a:t>
                      </a:r>
                      <a:r>
                        <a:rPr kumimoji="0" lang="en-GB" sz="1600" b="0" i="0" u="none" strike="noStrike" kern="1200" cap="none" normalizeH="0" baseline="0">
                          <a:ln>
                            <a:noFill/>
                          </a:ln>
                          <a:solidFill>
                            <a:schemeClr val="tx1"/>
                          </a:solidFill>
                          <a:effectLst/>
                          <a:latin typeface="+mn-lt"/>
                          <a:ea typeface="宋体" pitchFamily="2" charset="-122"/>
                          <a:cs typeface="Arial" charset="0"/>
                        </a:rPr>
                        <a:t>Skeleton was created</a:t>
                      </a:r>
                    </a:p>
                    <a:p>
                      <a:r>
                        <a:rPr kumimoji="0" lang="en-GB" sz="1600" b="0" i="0" u="none" strike="noStrike" kern="1200" cap="none" normalizeH="0" baseline="0">
                          <a:ln>
                            <a:noFill/>
                          </a:ln>
                          <a:solidFill>
                            <a:schemeClr val="tx1"/>
                          </a:solidFill>
                          <a:effectLst/>
                          <a:latin typeface="+mn-lt"/>
                          <a:ea typeface="宋体" pitchFamily="2" charset="-122"/>
                          <a:cs typeface="Arial" charset="0"/>
                        </a:rPr>
                        <a:t>Scope and References were introduced</a:t>
                      </a:r>
                      <a:endParaRPr lang="sv-SE" sz="1600" kern="1200" dirty="0">
                        <a:solidFill>
                          <a:schemeClr val="tx1"/>
                        </a:solidFill>
                        <a:effectLst/>
                        <a:latin typeface="+mn-lt"/>
                        <a:ea typeface="+mn-ea"/>
                        <a:cs typeface="+mn-cs"/>
                      </a:endParaRPr>
                    </a:p>
                    <a:p>
                      <a:pPr marL="0" indent="0">
                        <a:buFontTx/>
                        <a:buNone/>
                      </a:pPr>
                      <a:endParaRPr lang="en-GB" sz="1600" b="0" kern="1200" dirty="0">
                        <a:solidFill>
                          <a:schemeClr val="tx1"/>
                        </a:solidFill>
                        <a:effectLst/>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dirty="0"/>
                    </a:p>
                  </a:txBody>
                  <a:tcPr/>
                </a:tc>
                <a:extLst>
                  <a:ext uri="{0D108BD9-81ED-4DB2-BD59-A6C34878D82A}">
                    <a16:rowId xmlns:a16="http://schemas.microsoft.com/office/drawing/2014/main" val="10005"/>
                  </a:ext>
                </a:extLst>
              </a:tr>
              <a:tr h="35065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mn-lt"/>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kern="1200">
                          <a:solidFill>
                            <a:schemeClr val="tx1"/>
                          </a:solidFill>
                          <a:effectLst/>
                          <a:latin typeface="+mn-lt"/>
                          <a:ea typeface="+mn-ea"/>
                          <a:cs typeface="+mn-cs"/>
                        </a:rPr>
                        <a:t>Skeleton</a:t>
                      </a:r>
                      <a:r>
                        <a:rPr lang="en-GB" sz="1600" kern="1200" baseline="0">
                          <a:solidFill>
                            <a:schemeClr val="tx1"/>
                          </a:solidFill>
                          <a:effectLst/>
                          <a:latin typeface="+mn-lt"/>
                          <a:ea typeface="+mn-ea"/>
                          <a:cs typeface="+mn-cs"/>
                        </a:rPr>
                        <a:t> and </a:t>
                      </a:r>
                      <a:r>
                        <a:rPr lang="en-GB" sz="1600" kern="1200">
                          <a:solidFill>
                            <a:schemeClr val="tx1"/>
                          </a:solidFill>
                          <a:effectLst/>
                          <a:latin typeface="+mn-lt"/>
                          <a:ea typeface="+mn-ea"/>
                          <a:cs typeface="+mn-cs"/>
                        </a:rPr>
                        <a:t>pCRs</a:t>
                      </a:r>
                      <a:endParaRPr lang="en-US" sz="1600" kern="1200" dirty="0">
                        <a:solidFill>
                          <a:schemeClr val="tx1"/>
                        </a:solidFill>
                        <a:effectLst/>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dirty="0"/>
                    </a:p>
                  </a:txBody>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3439630567"/>
      </p:ext>
    </p:extLst>
  </p:cSld>
  <p:clrMapOvr>
    <a:masterClrMapping/>
  </p:clrMapOvr>
  <p:transition spd="slow"/>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89607" y="3439488"/>
            <a:ext cx="8221835" cy="519616"/>
          </a:xfrm>
        </p:spPr>
        <p:txBody>
          <a:bodyPr/>
          <a:lstStyle/>
          <a:p>
            <a:r>
              <a:rPr lang="sv-SE" sz="3600" dirty="0" err="1"/>
              <a:t>Thank</a:t>
            </a:r>
            <a:r>
              <a:rPr lang="sv-SE" sz="3600" dirty="0"/>
              <a:t> </a:t>
            </a:r>
            <a:r>
              <a:rPr lang="sv-SE" sz="3600" dirty="0" err="1"/>
              <a:t>you</a:t>
            </a:r>
            <a:r>
              <a:rPr lang="sv-SE" sz="3600" dirty="0"/>
              <a:t>!</a:t>
            </a:r>
          </a:p>
        </p:txBody>
      </p:sp>
    </p:spTree>
    <p:extLst>
      <p:ext uri="{BB962C8B-B14F-4D97-AF65-F5344CB8AC3E}">
        <p14:creationId xmlns:p14="http://schemas.microsoft.com/office/powerpoint/2010/main" val="119548055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p:cNvSpPr>
          <p:nvPr>
            <p:ph type="title"/>
          </p:nvPr>
        </p:nvSpPr>
        <p:spPr>
          <a:xfrm>
            <a:off x="1703389" y="258764"/>
            <a:ext cx="7272337" cy="649287"/>
          </a:xfrm>
        </p:spPr>
        <p:txBody>
          <a:bodyPr/>
          <a:lstStyle/>
          <a:p>
            <a:r>
              <a:rPr lang="en-GB" altLang="zh-CN" sz="4000"/>
              <a:t>Administrative aspects</a:t>
            </a:r>
            <a:endParaRPr lang="en-GB" altLang="zh-CN" sz="4000" dirty="0"/>
          </a:p>
        </p:txBody>
      </p:sp>
      <p:sp>
        <p:nvSpPr>
          <p:cNvPr id="43011" name="Rectangle 3"/>
          <p:cNvSpPr>
            <a:spLocks noGrp="1"/>
          </p:cNvSpPr>
          <p:nvPr>
            <p:ph type="body" idx="1"/>
          </p:nvPr>
        </p:nvSpPr>
        <p:spPr>
          <a:xfrm>
            <a:off x="981513" y="1203865"/>
            <a:ext cx="9318691" cy="5390131"/>
          </a:xfrm>
        </p:spPr>
        <p:txBody>
          <a:bodyPr/>
          <a:lstStyle/>
          <a:p>
            <a:pPr marL="533400" indent="-533400"/>
            <a:r>
              <a:rPr lang="en-GB" altLang="zh-CN" sz="2900"/>
              <a:t>Elections: SA5 Leadership renewal </a:t>
            </a:r>
            <a:endParaRPr lang="en-GB" altLang="zh-CN" sz="2900" dirty="0"/>
          </a:p>
          <a:p>
            <a:pPr marL="914400" lvl="1" indent="-457200"/>
            <a:r>
              <a:rPr lang="en-GB" altLang="zh-CN" sz="2000">
                <a:cs typeface="Times New Roman" pitchFamily="18" charset="0"/>
              </a:rPr>
              <a:t>SWG leadership composition change: one VC position. </a:t>
            </a:r>
          </a:p>
          <a:p>
            <a:pPr marL="914400" lvl="1" indent="-457200"/>
            <a:r>
              <a:rPr lang="en-GB" altLang="zh-CN" sz="2000">
                <a:cs typeface="Times New Roman" pitchFamily="18" charset="0"/>
              </a:rPr>
              <a:t>Maryse Gardella (Nokia) is proposed for the SWG Chair position </a:t>
            </a:r>
          </a:p>
          <a:p>
            <a:pPr marL="914400" lvl="1" indent="-457200"/>
            <a:r>
              <a:rPr lang="en-GB" altLang="zh-CN" sz="2000">
                <a:cs typeface="Times New Roman" pitchFamily="18" charset="0"/>
              </a:rPr>
              <a:t>Chen Shan (Huawei) is proposed for the SWG Vice Chair position 	</a:t>
            </a:r>
          </a:p>
          <a:p>
            <a:pPr marL="534972" indent="-457200"/>
            <a:r>
              <a:rPr lang="en-US" altLang="zh-CN" sz="2900"/>
              <a:t>Future meetings</a:t>
            </a:r>
          </a:p>
          <a:p>
            <a:pPr marL="914400" lvl="1" indent="-457200"/>
            <a:r>
              <a:rPr lang="fr-FR" sz="2000"/>
              <a:t>SA5#122 (mega-meeting Nov 2018): although colocation with SA2/CTs would have been preferred, SA5 CH sees no issues with the proposal in the current SA5 Meeting calendar.</a:t>
            </a:r>
            <a:endParaRPr lang="en-US" sz="2000"/>
          </a:p>
          <a:p>
            <a:pPr marL="914400" lvl="1" indent="-457200"/>
            <a:r>
              <a:rPr lang="fr-FR" sz="2000"/>
              <a:t>SA5 CH may use additional meetings decided by SA5 in 2018 if needed, but does not plan to request for additional ones based on current status.</a:t>
            </a:r>
            <a:endParaRPr lang="en-US" sz="2000"/>
          </a:p>
          <a:p>
            <a:pPr marL="914400" lvl="1" indent="-457200"/>
            <a:r>
              <a:rPr lang="en-US" sz="2000"/>
              <a:t>SWG CH group will start on Monday Q1 for the coming SA5 meetings.</a:t>
            </a:r>
            <a:endParaRPr lang="en-GB" altLang="zh-CN" sz="2000" dirty="0">
              <a:ea typeface="宋体" pitchFamily="2" charset="-122"/>
            </a:endParaRPr>
          </a:p>
          <a:p>
            <a:pPr marL="914400" lvl="1" indent="-457200">
              <a:defRPr/>
            </a:pPr>
            <a:endParaRPr lang="en-GB" altLang="zh-CN" sz="2000" dirty="0"/>
          </a:p>
          <a:p>
            <a:pPr marL="914400" lvl="1" indent="-457200">
              <a:defRPr/>
            </a:pPr>
            <a:endParaRPr lang="en-GB" altLang="zh-CN" sz="1800" dirty="0">
              <a:ea typeface="宋体" pitchFamily="2" charset="-122"/>
            </a:endParaRPr>
          </a:p>
          <a:p>
            <a:pPr marL="914400" lvl="1" indent="-457200">
              <a:defRPr/>
            </a:pPr>
            <a:endParaRPr lang="en-GB" altLang="zh-CN" sz="1800" dirty="0">
              <a:ea typeface="宋体" pitchFamily="2" charset="-122"/>
            </a:endParaRPr>
          </a:p>
          <a:p>
            <a:pPr marL="914400" lvl="1" indent="-457200">
              <a:defRPr/>
            </a:pPr>
            <a:endParaRPr lang="en-GB" altLang="zh-CN" sz="1800" dirty="0">
              <a:ea typeface="宋体" pitchFamily="2" charset="-122"/>
            </a:endParaRPr>
          </a:p>
          <a:p>
            <a:pPr marL="914400" lvl="1" indent="-457200">
              <a:defRPr/>
            </a:pPr>
            <a:endParaRPr lang="en-GB" altLang="zh-CN" sz="1800" dirty="0">
              <a:ea typeface="宋体" pitchFamily="2" charset="-122"/>
            </a:endParaRPr>
          </a:p>
          <a:p>
            <a:pPr marL="914400" lvl="1" indent="-457200">
              <a:lnSpc>
                <a:spcPct val="90000"/>
              </a:lnSpc>
              <a:defRPr/>
            </a:pPr>
            <a:endParaRPr lang="en-GB" altLang="zh-CN" sz="1800" dirty="0">
              <a:ea typeface="宋体" pitchFamily="2" charset="-122"/>
            </a:endParaRPr>
          </a:p>
        </p:txBody>
      </p:sp>
    </p:spTree>
    <p:extLst>
      <p:ext uri="{BB962C8B-B14F-4D97-AF65-F5344CB8AC3E}">
        <p14:creationId xmlns:p14="http://schemas.microsoft.com/office/powerpoint/2010/main" val="2552664374"/>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p:cNvSpPr>
          <p:nvPr>
            <p:ph type="title"/>
          </p:nvPr>
        </p:nvSpPr>
        <p:spPr>
          <a:xfrm>
            <a:off x="536895" y="258764"/>
            <a:ext cx="9462782" cy="649287"/>
          </a:xfrm>
        </p:spPr>
        <p:txBody>
          <a:bodyPr/>
          <a:lstStyle/>
          <a:p>
            <a:r>
              <a:rPr lang="en-US" altLang="zh-CN" sz="4000"/>
              <a:t>3GPP SA5-on charging work for CUPS ad hoc</a:t>
            </a:r>
            <a:endParaRPr lang="en-GB" altLang="zh-CN" sz="4000" dirty="0"/>
          </a:p>
        </p:txBody>
      </p:sp>
      <p:sp>
        <p:nvSpPr>
          <p:cNvPr id="43011" name="Rectangle 3"/>
          <p:cNvSpPr>
            <a:spLocks noGrp="1"/>
          </p:cNvSpPr>
          <p:nvPr>
            <p:ph type="body" idx="1"/>
          </p:nvPr>
        </p:nvSpPr>
        <p:spPr>
          <a:xfrm>
            <a:off x="981513" y="1203865"/>
            <a:ext cx="9318691" cy="5390131"/>
          </a:xfrm>
        </p:spPr>
        <p:txBody>
          <a:bodyPr/>
          <a:lstStyle/>
          <a:p>
            <a:pPr marL="533400" indent="-533400"/>
            <a:r>
              <a:rPr lang="en-US" altLang="zh-CN" sz="3200"/>
              <a:t>Conference call (27</a:t>
            </a:r>
            <a:r>
              <a:rPr lang="en-US" altLang="zh-CN" sz="3200" baseline="30000"/>
              <a:t>th</a:t>
            </a:r>
            <a:r>
              <a:rPr lang="en-US" altLang="zh-CN" sz="3200"/>
              <a:t> July) with decision power</a:t>
            </a:r>
          </a:p>
          <a:p>
            <a:pPr marL="914400" lvl="1" indent="-457200"/>
            <a:r>
              <a:rPr lang="en-US" altLang="zh-CN" sz="2000">
                <a:cs typeface="Times New Roman" pitchFamily="18" charset="0"/>
              </a:rPr>
              <a:t>Triggered by "Guidance for SA5 Charging for CUPS (SP-170595)" from SA#76 Plenary </a:t>
            </a:r>
          </a:p>
          <a:p>
            <a:pPr marL="914400" lvl="1" indent="-457200"/>
            <a:r>
              <a:rPr lang="fr-FR" altLang="zh-CN" sz="2000">
                <a:cs typeface="Times New Roman" pitchFamily="18" charset="0"/>
              </a:rPr>
              <a:t>Output:</a:t>
            </a:r>
            <a:endParaRPr lang="en-US" altLang="zh-CN" sz="2000">
              <a:cs typeface="Times New Roman" pitchFamily="18" charset="0"/>
            </a:endParaRPr>
          </a:p>
          <a:p>
            <a:pPr marL="914400" lvl="1" indent="-457200"/>
            <a:endParaRPr lang="en-US" altLang="zh-CN" sz="2000">
              <a:cs typeface="Times New Roman" pitchFamily="18" charset="0"/>
            </a:endParaRPr>
          </a:p>
          <a:p>
            <a:pPr marL="914400" lvl="1" indent="-457200">
              <a:defRPr/>
            </a:pPr>
            <a:endParaRPr lang="en-GB" altLang="zh-CN" sz="1800">
              <a:ea typeface="宋体" pitchFamily="2" charset="-122"/>
            </a:endParaRPr>
          </a:p>
          <a:p>
            <a:pPr marL="914400" lvl="1" indent="-457200">
              <a:defRPr/>
            </a:pPr>
            <a:endParaRPr lang="en-GB" altLang="zh-CN" sz="1800" dirty="0">
              <a:ea typeface="宋体" pitchFamily="2" charset="-122"/>
            </a:endParaRPr>
          </a:p>
          <a:p>
            <a:pPr marL="914400" lvl="1" indent="-457200">
              <a:defRPr/>
            </a:pPr>
            <a:endParaRPr lang="en-GB" altLang="zh-CN" sz="1800" dirty="0">
              <a:ea typeface="宋体" pitchFamily="2" charset="-122"/>
            </a:endParaRPr>
          </a:p>
          <a:p>
            <a:pPr marL="914400" lvl="1" indent="-457200">
              <a:defRPr/>
            </a:pPr>
            <a:endParaRPr lang="en-GB" altLang="zh-CN" sz="1800" dirty="0">
              <a:ea typeface="宋体" pitchFamily="2" charset="-122"/>
            </a:endParaRPr>
          </a:p>
          <a:p>
            <a:pPr marL="914400" lvl="1" indent="-457200">
              <a:lnSpc>
                <a:spcPct val="90000"/>
              </a:lnSpc>
              <a:defRPr/>
            </a:pPr>
            <a:endParaRPr lang="en-GB" altLang="zh-CN" sz="1800" dirty="0">
              <a:ea typeface="宋体" pitchFamily="2" charset="-122"/>
            </a:endParaRPr>
          </a:p>
        </p:txBody>
      </p:sp>
      <p:graphicFrame>
        <p:nvGraphicFramePr>
          <p:cNvPr id="4" name="Table 3"/>
          <p:cNvGraphicFramePr>
            <a:graphicFrameLocks noGrp="1"/>
          </p:cNvGraphicFramePr>
          <p:nvPr>
            <p:extLst>
              <p:ext uri="{D42A27DB-BD31-4B8C-83A1-F6EECF244321}">
                <p14:modId xmlns:p14="http://schemas.microsoft.com/office/powerpoint/2010/main" val="176505308"/>
              </p:ext>
            </p:extLst>
          </p:nvPr>
        </p:nvGraphicFramePr>
        <p:xfrm>
          <a:off x="1139596" y="3063606"/>
          <a:ext cx="9002524" cy="1335368"/>
        </p:xfrm>
        <a:graphic>
          <a:graphicData uri="http://schemas.openxmlformats.org/drawingml/2006/table">
            <a:tbl>
              <a:tblPr firstRow="1" bandRow="1">
                <a:tableStyleId>{5C22544A-7EE6-4342-B048-85BDC9FD1C3A}</a:tableStyleId>
              </a:tblPr>
              <a:tblGrid>
                <a:gridCol w="915707">
                  <a:extLst>
                    <a:ext uri="{9D8B030D-6E8A-4147-A177-3AD203B41FA5}">
                      <a16:colId xmlns:a16="http://schemas.microsoft.com/office/drawing/2014/main" val="2412710209"/>
                    </a:ext>
                  </a:extLst>
                </a:gridCol>
                <a:gridCol w="4708265">
                  <a:extLst>
                    <a:ext uri="{9D8B030D-6E8A-4147-A177-3AD203B41FA5}">
                      <a16:colId xmlns:a16="http://schemas.microsoft.com/office/drawing/2014/main" val="1622298346"/>
                    </a:ext>
                  </a:extLst>
                </a:gridCol>
                <a:gridCol w="1104477">
                  <a:extLst>
                    <a:ext uri="{9D8B030D-6E8A-4147-A177-3AD203B41FA5}">
                      <a16:colId xmlns:a16="http://schemas.microsoft.com/office/drawing/2014/main" val="498470262"/>
                    </a:ext>
                  </a:extLst>
                </a:gridCol>
                <a:gridCol w="1048706">
                  <a:extLst>
                    <a:ext uri="{9D8B030D-6E8A-4147-A177-3AD203B41FA5}">
                      <a16:colId xmlns:a16="http://schemas.microsoft.com/office/drawing/2014/main" val="3237925720"/>
                    </a:ext>
                  </a:extLst>
                </a:gridCol>
                <a:gridCol w="1225369">
                  <a:extLst>
                    <a:ext uri="{9D8B030D-6E8A-4147-A177-3AD203B41FA5}">
                      <a16:colId xmlns:a16="http://schemas.microsoft.com/office/drawing/2014/main" val="2755181648"/>
                    </a:ext>
                  </a:extLst>
                </a:gridCol>
              </a:tblGrid>
              <a:tr h="533242">
                <a:tc>
                  <a:txBody>
                    <a:bodyPr/>
                    <a:lstStyle/>
                    <a:p>
                      <a:r>
                        <a:rPr lang="sv-SE" sz="1800" b="1" kern="1200" dirty="0">
                          <a:solidFill>
                            <a:schemeClr val="lt1"/>
                          </a:solidFill>
                          <a:effectLst/>
                          <a:latin typeface="+mn-lt"/>
                          <a:ea typeface="+mn-ea"/>
                          <a:cs typeface="+mn-cs"/>
                        </a:rPr>
                        <a:t>Tdoc</a:t>
                      </a:r>
                      <a:endParaRPr lang="sv-SE" dirty="0"/>
                    </a:p>
                  </a:txBody>
                  <a:tcPr/>
                </a:tc>
                <a:tc>
                  <a:txBody>
                    <a:bodyPr/>
                    <a:lstStyle/>
                    <a:p>
                      <a:pPr algn="ctr">
                        <a:spcAft>
                          <a:spcPts val="0"/>
                        </a:spcAft>
                      </a:pPr>
                      <a:r>
                        <a:rPr lang="sv-SE" sz="1800" b="1" kern="1200" dirty="0" err="1">
                          <a:solidFill>
                            <a:schemeClr val="lt1"/>
                          </a:solidFill>
                          <a:effectLst/>
                          <a:latin typeface="+mn-lt"/>
                          <a:ea typeface="+mn-ea"/>
                          <a:cs typeface="+mn-cs"/>
                        </a:rPr>
                        <a:t>Title</a:t>
                      </a:r>
                      <a:endParaRPr lang="sv-SE" sz="1800" b="1" kern="1200" dirty="0">
                        <a:solidFill>
                          <a:schemeClr val="lt1"/>
                        </a:solidFill>
                        <a:effectLst/>
                        <a:latin typeface="+mn-lt"/>
                        <a:ea typeface="+mn-ea"/>
                        <a:cs typeface="+mn-cs"/>
                      </a:endParaRPr>
                    </a:p>
                  </a:txBody>
                  <a:tcPr marL="9525" marR="9525" marT="9525" marB="9525" anchor="ctr"/>
                </a:tc>
                <a:tc>
                  <a:txBody>
                    <a:bodyPr/>
                    <a:lstStyle/>
                    <a:p>
                      <a:pPr algn="ctr">
                        <a:spcAft>
                          <a:spcPts val="0"/>
                        </a:spcAft>
                      </a:pPr>
                      <a:r>
                        <a:rPr lang="sv-SE" sz="1800" b="1" kern="1200" dirty="0">
                          <a:solidFill>
                            <a:schemeClr val="lt1"/>
                          </a:solidFill>
                          <a:effectLst/>
                          <a:latin typeface="+mn-lt"/>
                          <a:ea typeface="+mn-ea"/>
                          <a:cs typeface="+mn-cs"/>
                        </a:rPr>
                        <a:t>Source</a:t>
                      </a:r>
                    </a:p>
                  </a:txBody>
                  <a:tcPr marL="9525" marR="9525" marT="9525" marB="9525" anchor="ctr"/>
                </a:tc>
                <a:tc>
                  <a:txBody>
                    <a:bodyPr/>
                    <a:lstStyle/>
                    <a:p>
                      <a:pPr algn="ctr">
                        <a:spcAft>
                          <a:spcPts val="0"/>
                        </a:spcAft>
                      </a:pPr>
                      <a:r>
                        <a:rPr lang="sv-SE" sz="1800" b="1" kern="1200" dirty="0">
                          <a:solidFill>
                            <a:schemeClr val="lt1"/>
                          </a:solidFill>
                          <a:effectLst/>
                          <a:latin typeface="+mn-lt"/>
                          <a:ea typeface="+mn-ea"/>
                          <a:cs typeface="+mn-cs"/>
                        </a:rPr>
                        <a:t>Decision</a:t>
                      </a:r>
                    </a:p>
                  </a:txBody>
                  <a:tcPr marL="9525" marR="9525" marT="9525" marB="9525" anchor="ctr"/>
                </a:tc>
                <a:tc>
                  <a:txBody>
                    <a:bodyPr/>
                    <a:lstStyle/>
                    <a:p>
                      <a:pPr algn="ctr">
                        <a:spcAft>
                          <a:spcPts val="0"/>
                        </a:spcAft>
                      </a:pPr>
                      <a:r>
                        <a:rPr lang="sv-SE" sz="1800" b="1" kern="1200">
                          <a:solidFill>
                            <a:schemeClr val="lt1"/>
                          </a:solidFill>
                          <a:effectLst/>
                          <a:latin typeface="+mn-lt"/>
                          <a:ea typeface="+mn-ea"/>
                          <a:cs typeface="+mn-cs"/>
                        </a:rPr>
                        <a:t>Type</a:t>
                      </a:r>
                      <a:endParaRPr lang="sv-SE" sz="1800" b="1" kern="1200" dirty="0">
                        <a:solidFill>
                          <a:schemeClr val="lt1"/>
                        </a:solidFill>
                        <a:effectLst/>
                        <a:latin typeface="+mn-lt"/>
                        <a:ea typeface="+mn-ea"/>
                        <a:cs typeface="+mn-cs"/>
                      </a:endParaRPr>
                    </a:p>
                  </a:txBody>
                  <a:tcPr marL="9525" marR="9525" marT="9525" marB="9525" anchor="ctr"/>
                </a:tc>
                <a:extLst>
                  <a:ext uri="{0D108BD9-81ED-4DB2-BD59-A6C34878D82A}">
                    <a16:rowId xmlns:a16="http://schemas.microsoft.com/office/drawing/2014/main" val="2472775913"/>
                  </a:ext>
                </a:extLst>
              </a:tr>
              <a:tr h="421327">
                <a:tc>
                  <a:txBody>
                    <a:bodyPr/>
                    <a:lstStyle/>
                    <a:p>
                      <a:pPr>
                        <a:spcAft>
                          <a:spcPts val="0"/>
                        </a:spcAft>
                      </a:pPr>
                      <a:r>
                        <a:rPr lang="en-GB" sz="1100" i="0" kern="1200">
                          <a:solidFill>
                            <a:schemeClr val="dk1"/>
                          </a:solidFill>
                          <a:effectLst/>
                          <a:latin typeface="+mn-lt"/>
                          <a:ea typeface="Times New Roman" panose="02020603050405020304" pitchFamily="18" charset="0"/>
                          <a:cs typeface="+mn-cs"/>
                        </a:rPr>
                        <a:t>S5C-170013 </a:t>
                      </a:r>
                      <a:endParaRPr lang="sv-SE" sz="1100" i="0" kern="1200" dirty="0">
                        <a:solidFill>
                          <a:schemeClr val="dk1"/>
                        </a:solidFill>
                        <a:effectLst/>
                        <a:latin typeface="+mn-lt"/>
                        <a:ea typeface="Times New Roman" panose="02020603050405020304" pitchFamily="18" charset="0"/>
                        <a:cs typeface="+mn-cs"/>
                      </a:endParaRPr>
                    </a:p>
                  </a:txBody>
                  <a:tcPr marL="9525" marR="9525" marT="9525" marB="9525"/>
                </a:tc>
                <a:tc>
                  <a:txBody>
                    <a:bodyPr/>
                    <a:lstStyle/>
                    <a:p>
                      <a:pPr>
                        <a:spcAft>
                          <a:spcPts val="900"/>
                        </a:spcAft>
                      </a:pPr>
                      <a:r>
                        <a:rPr lang="en-GB" sz="1100" i="0" kern="1200">
                          <a:solidFill>
                            <a:schemeClr val="dk1"/>
                          </a:solidFill>
                          <a:effectLst/>
                          <a:latin typeface="+mn-lt"/>
                          <a:ea typeface="Times New Roman" panose="02020603050405020304" pitchFamily="18" charset="0"/>
                          <a:cs typeface="+mn-cs"/>
                        </a:rPr>
                        <a:t>LSout</a:t>
                      </a:r>
                      <a:r>
                        <a:rPr lang="en-GB" sz="1100" i="0">
                          <a:effectLst/>
                          <a:latin typeface="+mn-lt"/>
                          <a:ea typeface="Times New Roman" panose="02020603050405020304" pitchFamily="18" charset="0"/>
                        </a:rPr>
                        <a:t> to CT4 and SA on the charging support for CUPS</a:t>
                      </a:r>
                      <a:endParaRPr lang="en-US" sz="1100" i="0">
                        <a:effectLst/>
                        <a:latin typeface="+mn-lt"/>
                        <a:ea typeface="Times New Roman" panose="02020603050405020304" pitchFamily="18" charset="0"/>
                      </a:endParaRPr>
                    </a:p>
                  </a:txBody>
                  <a:tcPr marL="68580" marR="68580" marT="0" marB="0"/>
                </a:tc>
                <a:tc>
                  <a:txBody>
                    <a:bodyPr/>
                    <a:lstStyle/>
                    <a:p>
                      <a:pPr>
                        <a:spcAft>
                          <a:spcPts val="900"/>
                        </a:spcAft>
                      </a:pPr>
                      <a:r>
                        <a:rPr lang="en-GB" sz="1100" i="0">
                          <a:effectLst/>
                          <a:latin typeface="+mn-lt"/>
                          <a:ea typeface="Times New Roman" panose="02020603050405020304" pitchFamily="18" charset="0"/>
                        </a:rPr>
                        <a:t>HuaWei Technologies Co., Ltd</a:t>
                      </a:r>
                      <a:endParaRPr lang="en-US" sz="1100" i="0">
                        <a:effectLst/>
                        <a:latin typeface="+mn-lt"/>
                        <a:ea typeface="Times New Roman" panose="02020603050405020304" pitchFamily="18" charset="0"/>
                      </a:endParaRPr>
                    </a:p>
                  </a:txBody>
                  <a:tcPr marL="68580" marR="68580" marT="0" marB="0"/>
                </a:tc>
                <a:tc>
                  <a:txBody>
                    <a:bodyPr/>
                    <a:lstStyle/>
                    <a:p>
                      <a:pPr>
                        <a:spcAft>
                          <a:spcPts val="0"/>
                        </a:spcAft>
                      </a:pPr>
                      <a:r>
                        <a:rPr lang="sv-SE" sz="1100" i="0" kern="1200">
                          <a:solidFill>
                            <a:schemeClr val="dk1"/>
                          </a:solidFill>
                          <a:effectLst/>
                          <a:latin typeface="+mn-lt"/>
                          <a:ea typeface="Times New Roman" panose="02020603050405020304" pitchFamily="18" charset="0"/>
                          <a:cs typeface="+mn-cs"/>
                        </a:rPr>
                        <a:t>Approved</a:t>
                      </a:r>
                    </a:p>
                  </a:txBody>
                  <a:tcPr marL="9525" marR="9525" marT="9525" marB="9525"/>
                </a:tc>
                <a:tc>
                  <a:txBody>
                    <a:bodyPr/>
                    <a:lstStyle/>
                    <a:p>
                      <a:pPr marL="0" algn="ctr" defTabSz="1219170" rtl="0" eaLnBrk="1" latinLnBrk="0" hangingPunct="1">
                        <a:spcAft>
                          <a:spcPts val="0"/>
                        </a:spcAft>
                      </a:pPr>
                      <a:r>
                        <a:rPr lang="sv-SE" sz="1100" i="0" kern="1200">
                          <a:solidFill>
                            <a:schemeClr val="dk1"/>
                          </a:solidFill>
                          <a:effectLst/>
                          <a:latin typeface="+mn-lt"/>
                          <a:ea typeface="Times New Roman" panose="02020603050405020304" pitchFamily="18" charset="0"/>
                          <a:cs typeface="+mn-cs"/>
                        </a:rPr>
                        <a:t>LS to CT4 and SA (cc SA2)</a:t>
                      </a:r>
                    </a:p>
                  </a:txBody>
                  <a:tcPr marL="9525" marR="9525" marT="9525" marB="9525"/>
                </a:tc>
                <a:extLst>
                  <a:ext uri="{0D108BD9-81ED-4DB2-BD59-A6C34878D82A}">
                    <a16:rowId xmlns:a16="http://schemas.microsoft.com/office/drawing/2014/main" val="2143571065"/>
                  </a:ext>
                </a:extLst>
              </a:tr>
              <a:tr h="299206">
                <a:tc>
                  <a:txBody>
                    <a:bodyPr/>
                    <a:lstStyle/>
                    <a:p>
                      <a:pPr>
                        <a:spcAft>
                          <a:spcPts val="900"/>
                        </a:spcAft>
                      </a:pPr>
                      <a:r>
                        <a:rPr lang="en-GB" sz="1100" i="0" kern="1200">
                          <a:solidFill>
                            <a:schemeClr val="dk1"/>
                          </a:solidFill>
                          <a:effectLst/>
                          <a:latin typeface="+mn-lt"/>
                          <a:ea typeface="Times New Roman" panose="02020603050405020304" pitchFamily="18" charset="0"/>
                          <a:cs typeface="+mn-cs"/>
                        </a:rPr>
                        <a:t>S5C-170012</a:t>
                      </a:r>
                      <a:endParaRPr lang="en-US" sz="1100" i="0" kern="1200">
                        <a:solidFill>
                          <a:schemeClr val="dk1"/>
                        </a:solidFill>
                        <a:effectLst/>
                        <a:latin typeface="+mn-lt"/>
                        <a:ea typeface="Times New Roman" panose="02020603050405020304" pitchFamily="18" charset="0"/>
                        <a:cs typeface="+mn-cs"/>
                      </a:endParaRPr>
                    </a:p>
                  </a:txBody>
                  <a:tcPr marL="68580" marR="68580" marT="0" marB="0"/>
                </a:tc>
                <a:tc>
                  <a:txBody>
                    <a:bodyPr/>
                    <a:lstStyle/>
                    <a:p>
                      <a:pPr>
                        <a:spcAft>
                          <a:spcPts val="900"/>
                        </a:spcAft>
                      </a:pPr>
                      <a:r>
                        <a:rPr lang="en-GB" sz="1100" i="0" kern="1200">
                          <a:solidFill>
                            <a:schemeClr val="dk1"/>
                          </a:solidFill>
                          <a:effectLst/>
                          <a:latin typeface="+mn-lt"/>
                          <a:ea typeface="Times New Roman" panose="02020603050405020304" pitchFamily="18" charset="0"/>
                          <a:cs typeface="+mn-cs"/>
                        </a:rPr>
                        <a:t>Rel-14 CR 32.299 Clarification on Envelope Reporting</a:t>
                      </a:r>
                      <a:endParaRPr lang="en-US" sz="1100" i="0" kern="1200">
                        <a:solidFill>
                          <a:schemeClr val="dk1"/>
                        </a:solidFill>
                        <a:effectLst/>
                        <a:latin typeface="+mn-lt"/>
                        <a:ea typeface="Times New Roman" panose="02020603050405020304" pitchFamily="18" charset="0"/>
                        <a:cs typeface="+mn-cs"/>
                      </a:endParaRPr>
                    </a:p>
                  </a:txBody>
                  <a:tcPr marL="68580" marR="68580" marT="0" marB="0"/>
                </a:tc>
                <a:tc>
                  <a:txBody>
                    <a:bodyPr/>
                    <a:lstStyle/>
                    <a:p>
                      <a:pPr>
                        <a:spcAft>
                          <a:spcPts val="900"/>
                        </a:spcAft>
                      </a:pPr>
                      <a:r>
                        <a:rPr lang="en-GB" sz="1100" i="0" kern="1200">
                          <a:solidFill>
                            <a:schemeClr val="dk1"/>
                          </a:solidFill>
                          <a:effectLst/>
                          <a:latin typeface="+mn-lt"/>
                          <a:ea typeface="Times New Roman" panose="02020603050405020304" pitchFamily="18" charset="0"/>
                          <a:cs typeface="+mn-cs"/>
                        </a:rPr>
                        <a:t>Nokia </a:t>
                      </a:r>
                      <a:endParaRPr lang="en-US" sz="1100" i="0" kern="1200">
                        <a:solidFill>
                          <a:schemeClr val="dk1"/>
                        </a:solidFill>
                        <a:effectLst/>
                        <a:latin typeface="+mn-lt"/>
                        <a:ea typeface="Times New Roman" panose="02020603050405020304" pitchFamily="18" charset="0"/>
                        <a:cs typeface="+mn-cs"/>
                      </a:endParaRPr>
                    </a:p>
                  </a:txBody>
                  <a:tcPr marL="68580" marR="68580" marT="0" marB="0"/>
                </a:tc>
                <a:tc>
                  <a:txBody>
                    <a:bodyPr/>
                    <a:lstStyle/>
                    <a:p>
                      <a:pPr>
                        <a:spcAft>
                          <a:spcPts val="0"/>
                        </a:spcAft>
                      </a:pPr>
                      <a:r>
                        <a:rPr lang="sv-SE" sz="1100">
                          <a:effectLst/>
                          <a:latin typeface="Calibri" panose="020F0502020204030204" pitchFamily="34" charset="0"/>
                          <a:ea typeface="Calibri" panose="020F0502020204030204" pitchFamily="34" charset="0"/>
                          <a:cs typeface="Calibri" panose="020F0502020204030204" pitchFamily="34" charset="0"/>
                        </a:rPr>
                        <a:t>Agreed</a:t>
                      </a:r>
                    </a:p>
                  </a:txBody>
                  <a:tcPr marL="9525" marR="9525" marT="9525" marB="9525"/>
                </a:tc>
                <a:tc>
                  <a:txBody>
                    <a:bodyPr/>
                    <a:lstStyle/>
                    <a:p>
                      <a:pPr marL="0" algn="ctr" defTabSz="1219170" rtl="0" eaLnBrk="1" latinLnBrk="0" hangingPunct="1">
                        <a:spcAft>
                          <a:spcPts val="0"/>
                        </a:spcAft>
                      </a:pPr>
                      <a:r>
                        <a:rPr lang="sv-SE" sz="1100" i="0" kern="1200">
                          <a:solidFill>
                            <a:schemeClr val="dk1"/>
                          </a:solidFill>
                          <a:effectLst/>
                          <a:latin typeface="+mn-lt"/>
                          <a:ea typeface="Times New Roman" panose="02020603050405020304" pitchFamily="18" charset="0"/>
                          <a:cs typeface="+mn-cs"/>
                        </a:rPr>
                        <a:t>CR</a:t>
                      </a:r>
                    </a:p>
                  </a:txBody>
                  <a:tcPr marL="9525" marR="9525" marT="9525" marB="9525"/>
                </a:tc>
                <a:extLst>
                  <a:ext uri="{0D108BD9-81ED-4DB2-BD59-A6C34878D82A}">
                    <a16:rowId xmlns:a16="http://schemas.microsoft.com/office/drawing/2014/main" val="891378282"/>
                  </a:ext>
                </a:extLst>
              </a:tr>
            </a:tbl>
          </a:graphicData>
        </a:graphic>
      </p:graphicFrame>
    </p:spTree>
    <p:extLst>
      <p:ext uri="{BB962C8B-B14F-4D97-AF65-F5344CB8AC3E}">
        <p14:creationId xmlns:p14="http://schemas.microsoft.com/office/powerpoint/2010/main" val="3753497707"/>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7409" y="0"/>
            <a:ext cx="8973312" cy="768101"/>
          </a:xfrm>
        </p:spPr>
        <p:txBody>
          <a:bodyPr/>
          <a:lstStyle/>
          <a:p>
            <a:r>
              <a:rPr lang="sv-SE"/>
              <a:t>Incoming LSs (1/1</a:t>
            </a:r>
            <a:r>
              <a:rPr lang="sv-SE" dirty="0"/>
              <a:t>)</a:t>
            </a:r>
          </a:p>
        </p:txBody>
      </p:sp>
      <p:graphicFrame>
        <p:nvGraphicFramePr>
          <p:cNvPr id="5" name="Table Placeholder 4"/>
          <p:cNvGraphicFramePr>
            <a:graphicFrameLocks noGrp="1"/>
          </p:cNvGraphicFramePr>
          <p:nvPr>
            <p:ph type="tbl" idx="1"/>
            <p:extLst>
              <p:ext uri="{D42A27DB-BD31-4B8C-83A1-F6EECF244321}">
                <p14:modId xmlns:p14="http://schemas.microsoft.com/office/powerpoint/2010/main" val="2915218504"/>
              </p:ext>
            </p:extLst>
          </p:nvPr>
        </p:nvGraphicFramePr>
        <p:xfrm>
          <a:off x="816863" y="931333"/>
          <a:ext cx="9002524" cy="3354459"/>
        </p:xfrm>
        <a:graphic>
          <a:graphicData uri="http://schemas.openxmlformats.org/drawingml/2006/table">
            <a:tbl>
              <a:tblPr firstRow="1" bandRow="1">
                <a:tableStyleId>{5C22544A-7EE6-4342-B048-85BDC9FD1C3A}</a:tableStyleId>
              </a:tblPr>
              <a:tblGrid>
                <a:gridCol w="928047">
                  <a:extLst>
                    <a:ext uri="{9D8B030D-6E8A-4147-A177-3AD203B41FA5}">
                      <a16:colId xmlns:a16="http://schemas.microsoft.com/office/drawing/2014/main" val="570476699"/>
                    </a:ext>
                  </a:extLst>
                </a:gridCol>
                <a:gridCol w="4695925">
                  <a:extLst>
                    <a:ext uri="{9D8B030D-6E8A-4147-A177-3AD203B41FA5}">
                      <a16:colId xmlns:a16="http://schemas.microsoft.com/office/drawing/2014/main" val="2618836924"/>
                    </a:ext>
                  </a:extLst>
                </a:gridCol>
                <a:gridCol w="1104477">
                  <a:extLst>
                    <a:ext uri="{9D8B030D-6E8A-4147-A177-3AD203B41FA5}">
                      <a16:colId xmlns:a16="http://schemas.microsoft.com/office/drawing/2014/main" val="3016348962"/>
                    </a:ext>
                  </a:extLst>
                </a:gridCol>
                <a:gridCol w="1048706">
                  <a:extLst>
                    <a:ext uri="{9D8B030D-6E8A-4147-A177-3AD203B41FA5}">
                      <a16:colId xmlns:a16="http://schemas.microsoft.com/office/drawing/2014/main" val="3690116950"/>
                    </a:ext>
                  </a:extLst>
                </a:gridCol>
                <a:gridCol w="1225369">
                  <a:extLst>
                    <a:ext uri="{9D8B030D-6E8A-4147-A177-3AD203B41FA5}">
                      <a16:colId xmlns:a16="http://schemas.microsoft.com/office/drawing/2014/main" val="2952368263"/>
                    </a:ext>
                  </a:extLst>
                </a:gridCol>
              </a:tblGrid>
              <a:tr h="691043">
                <a:tc>
                  <a:txBody>
                    <a:bodyPr/>
                    <a:lstStyle/>
                    <a:p>
                      <a:r>
                        <a:rPr lang="sv-SE" sz="1800" b="1" kern="1200" dirty="0">
                          <a:solidFill>
                            <a:schemeClr val="lt1"/>
                          </a:solidFill>
                          <a:effectLst/>
                          <a:latin typeface="+mn-lt"/>
                          <a:ea typeface="+mn-ea"/>
                          <a:cs typeface="+mn-cs"/>
                        </a:rPr>
                        <a:t>Tdoc</a:t>
                      </a:r>
                      <a:endParaRPr lang="sv-SE" dirty="0"/>
                    </a:p>
                  </a:txBody>
                  <a:tcPr/>
                </a:tc>
                <a:tc>
                  <a:txBody>
                    <a:bodyPr/>
                    <a:lstStyle/>
                    <a:p>
                      <a:pPr algn="ctr">
                        <a:spcAft>
                          <a:spcPts val="0"/>
                        </a:spcAft>
                      </a:pPr>
                      <a:r>
                        <a:rPr lang="sv-SE" sz="1800" b="1" kern="1200" dirty="0" err="1">
                          <a:solidFill>
                            <a:schemeClr val="lt1"/>
                          </a:solidFill>
                          <a:effectLst/>
                          <a:latin typeface="+mn-lt"/>
                          <a:ea typeface="+mn-ea"/>
                          <a:cs typeface="+mn-cs"/>
                        </a:rPr>
                        <a:t>Title</a:t>
                      </a:r>
                      <a:endParaRPr lang="sv-SE" sz="1800" b="1" kern="1200" dirty="0">
                        <a:solidFill>
                          <a:schemeClr val="lt1"/>
                        </a:solidFill>
                        <a:effectLst/>
                        <a:latin typeface="+mn-lt"/>
                        <a:ea typeface="+mn-ea"/>
                        <a:cs typeface="+mn-cs"/>
                      </a:endParaRPr>
                    </a:p>
                  </a:txBody>
                  <a:tcPr marL="9525" marR="9525" marT="9525" marB="9525" anchor="ctr"/>
                </a:tc>
                <a:tc>
                  <a:txBody>
                    <a:bodyPr/>
                    <a:lstStyle/>
                    <a:p>
                      <a:pPr algn="ctr">
                        <a:spcAft>
                          <a:spcPts val="0"/>
                        </a:spcAft>
                      </a:pPr>
                      <a:r>
                        <a:rPr lang="sv-SE" sz="1800" b="1" kern="1200" dirty="0">
                          <a:solidFill>
                            <a:schemeClr val="lt1"/>
                          </a:solidFill>
                          <a:effectLst/>
                          <a:latin typeface="+mn-lt"/>
                          <a:ea typeface="+mn-ea"/>
                          <a:cs typeface="+mn-cs"/>
                        </a:rPr>
                        <a:t>Source</a:t>
                      </a:r>
                    </a:p>
                  </a:txBody>
                  <a:tcPr marL="9525" marR="9525" marT="9525" marB="9525" anchor="ctr"/>
                </a:tc>
                <a:tc>
                  <a:txBody>
                    <a:bodyPr/>
                    <a:lstStyle/>
                    <a:p>
                      <a:pPr algn="ctr">
                        <a:spcAft>
                          <a:spcPts val="0"/>
                        </a:spcAft>
                      </a:pPr>
                      <a:r>
                        <a:rPr lang="sv-SE" sz="1800" b="1" kern="1200" dirty="0">
                          <a:solidFill>
                            <a:schemeClr val="lt1"/>
                          </a:solidFill>
                          <a:effectLst/>
                          <a:latin typeface="+mn-lt"/>
                          <a:ea typeface="+mn-ea"/>
                          <a:cs typeface="+mn-cs"/>
                        </a:rPr>
                        <a:t>Decision</a:t>
                      </a:r>
                    </a:p>
                  </a:txBody>
                  <a:tcPr marL="9525" marR="9525" marT="9525" marB="9525" anchor="ctr"/>
                </a:tc>
                <a:tc>
                  <a:txBody>
                    <a:bodyPr/>
                    <a:lstStyle/>
                    <a:p>
                      <a:pPr algn="ctr">
                        <a:spcAft>
                          <a:spcPts val="0"/>
                        </a:spcAft>
                      </a:pPr>
                      <a:r>
                        <a:rPr lang="sv-SE" sz="1800" b="1" kern="1200" dirty="0" err="1">
                          <a:solidFill>
                            <a:schemeClr val="lt1"/>
                          </a:solidFill>
                          <a:effectLst/>
                          <a:latin typeface="+mn-lt"/>
                          <a:ea typeface="+mn-ea"/>
                          <a:cs typeface="+mn-cs"/>
                        </a:rPr>
                        <a:t>ReplyIn</a:t>
                      </a:r>
                      <a:endParaRPr lang="sv-SE" sz="1800" b="1" kern="1200" dirty="0">
                        <a:solidFill>
                          <a:schemeClr val="lt1"/>
                        </a:solidFill>
                        <a:effectLst/>
                        <a:latin typeface="+mn-lt"/>
                        <a:ea typeface="+mn-ea"/>
                        <a:cs typeface="+mn-cs"/>
                      </a:endParaRPr>
                    </a:p>
                  </a:txBody>
                  <a:tcPr marL="9525" marR="9525" marT="9525" marB="9525" anchor="ctr"/>
                </a:tc>
                <a:extLst>
                  <a:ext uri="{0D108BD9-81ED-4DB2-BD59-A6C34878D82A}">
                    <a16:rowId xmlns:a16="http://schemas.microsoft.com/office/drawing/2014/main" val="4283687663"/>
                  </a:ext>
                </a:extLst>
              </a:tr>
              <a:tr h="525206">
                <a:tc>
                  <a:txBody>
                    <a:bodyPr/>
                    <a:lstStyle/>
                    <a:p>
                      <a:pPr>
                        <a:spcAft>
                          <a:spcPts val="900"/>
                        </a:spcAft>
                      </a:pPr>
                      <a:r>
                        <a:rPr lang="en-GB" sz="1100" kern="1200">
                          <a:solidFill>
                            <a:schemeClr val="dk1"/>
                          </a:solidFill>
                          <a:effectLst/>
                          <a:latin typeface="+mn-lt"/>
                          <a:ea typeface="Times New Roman" panose="02020603050405020304" pitchFamily="18" charset="0"/>
                          <a:cs typeface="+mn-cs"/>
                        </a:rPr>
                        <a:t>S5-174048</a:t>
                      </a:r>
                      <a:br>
                        <a:rPr lang="en-GB" sz="1100" kern="1200">
                          <a:solidFill>
                            <a:schemeClr val="dk1"/>
                          </a:solidFill>
                          <a:effectLst/>
                          <a:latin typeface="+mn-lt"/>
                          <a:ea typeface="Times New Roman" panose="02020603050405020304" pitchFamily="18" charset="0"/>
                          <a:cs typeface="+mn-cs"/>
                        </a:rPr>
                      </a:br>
                      <a:endParaRPr lang="en-US" sz="1100" kern="1200">
                        <a:solidFill>
                          <a:schemeClr val="dk1"/>
                        </a:solidFill>
                        <a:effectLst/>
                        <a:latin typeface="+mn-lt"/>
                        <a:ea typeface="Times New Roman" panose="02020603050405020304" pitchFamily="18" charset="0"/>
                        <a:cs typeface="+mn-cs"/>
                      </a:endParaRPr>
                    </a:p>
                  </a:txBody>
                  <a:tcPr marL="68580" marR="68580" marT="0" marB="0"/>
                </a:tc>
                <a:tc>
                  <a:txBody>
                    <a:bodyPr/>
                    <a:lstStyle/>
                    <a:p>
                      <a:pPr>
                        <a:spcAft>
                          <a:spcPts val="900"/>
                        </a:spcAft>
                      </a:pPr>
                      <a:r>
                        <a:rPr lang="en-GB" sz="1100" kern="1200">
                          <a:solidFill>
                            <a:schemeClr val="dk1"/>
                          </a:solidFill>
                          <a:effectLst/>
                          <a:latin typeface="+mn-lt"/>
                          <a:ea typeface="Times New Roman" panose="02020603050405020304" pitchFamily="18" charset="0"/>
                          <a:cs typeface="+mn-cs"/>
                        </a:rPr>
                        <a:t>LS from SA2 to SA5 on standardization of Northbound SCEF API Charging</a:t>
                      </a:r>
                      <a:endParaRPr lang="en-US" sz="1100" kern="1200">
                        <a:solidFill>
                          <a:schemeClr val="dk1"/>
                        </a:solidFill>
                        <a:effectLst/>
                        <a:latin typeface="+mn-lt"/>
                        <a:ea typeface="Times New Roman" panose="02020603050405020304" pitchFamily="18" charset="0"/>
                        <a:cs typeface="+mn-cs"/>
                      </a:endParaRPr>
                    </a:p>
                  </a:txBody>
                  <a:tcPr marL="68580" marR="68580" marT="0" marB="0"/>
                </a:tc>
                <a:tc>
                  <a:txBody>
                    <a:bodyPr/>
                    <a:lstStyle/>
                    <a:p>
                      <a:pPr>
                        <a:spcAft>
                          <a:spcPts val="900"/>
                        </a:spcAft>
                      </a:pPr>
                      <a:r>
                        <a:rPr lang="en-GB" sz="1100" kern="1200">
                          <a:solidFill>
                            <a:schemeClr val="dk1"/>
                          </a:solidFill>
                          <a:effectLst/>
                          <a:latin typeface="+mn-lt"/>
                          <a:ea typeface="Times New Roman" panose="02020603050405020304" pitchFamily="18" charset="0"/>
                          <a:cs typeface="+mn-cs"/>
                        </a:rPr>
                        <a:t>S2-173674</a:t>
                      </a:r>
                      <a:endParaRPr lang="en-US" sz="1100" kern="1200">
                        <a:solidFill>
                          <a:schemeClr val="dk1"/>
                        </a:solidFill>
                        <a:effectLst/>
                        <a:latin typeface="+mn-lt"/>
                        <a:ea typeface="Times New Roman" panose="02020603050405020304" pitchFamily="18" charset="0"/>
                        <a:cs typeface="+mn-cs"/>
                      </a:endParaRPr>
                    </a:p>
                  </a:txBody>
                  <a:tcPr marL="68580" marR="68580" marT="0" marB="0"/>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sv-SE" sz="1100">
                          <a:solidFill>
                            <a:srgbClr val="000000"/>
                          </a:solidFill>
                          <a:effectLst/>
                          <a:latin typeface="Arial" panose="020B0604020202020204" pitchFamily="34" charset="0"/>
                          <a:ea typeface="Calibri" panose="020F0502020204030204" pitchFamily="34" charset="0"/>
                          <a:cs typeface="Calibri" panose="020F0502020204030204" pitchFamily="34" charset="0"/>
                        </a:rPr>
                        <a:t>replied to</a:t>
                      </a:r>
                      <a:endParaRPr lang="sv-SE" sz="11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sv-SE" sz="1100" kern="1200">
                          <a:solidFill>
                            <a:srgbClr val="000000"/>
                          </a:solidFill>
                          <a:effectLst/>
                          <a:latin typeface="Arial" panose="020B0604020202020204" pitchFamily="34" charset="0"/>
                          <a:ea typeface="Calibri" panose="020F0502020204030204" pitchFamily="34" charset="0"/>
                          <a:cs typeface="Calibri" panose="020F0502020204030204" pitchFamily="34" charset="0"/>
                        </a:rPr>
                        <a:t>S5-174301</a:t>
                      </a:r>
                    </a:p>
                  </a:txBody>
                  <a:tcPr marL="9525" marR="9525" marT="9525" marB="9525"/>
                </a:tc>
                <a:extLst>
                  <a:ext uri="{0D108BD9-81ED-4DB2-BD59-A6C34878D82A}">
                    <a16:rowId xmlns:a16="http://schemas.microsoft.com/office/drawing/2014/main" val="4102725455"/>
                  </a:ext>
                </a:extLst>
              </a:tr>
              <a:tr h="401720">
                <a:tc>
                  <a:txBody>
                    <a:bodyPr/>
                    <a:lstStyle/>
                    <a:p>
                      <a:pPr marL="0" algn="l" defTabSz="1219170" rtl="0" eaLnBrk="1" latinLnBrk="0" hangingPunct="1">
                        <a:spcAft>
                          <a:spcPts val="900"/>
                        </a:spcAft>
                      </a:pPr>
                      <a:r>
                        <a:rPr lang="en-GB" sz="1100" kern="1200">
                          <a:solidFill>
                            <a:schemeClr val="dk1"/>
                          </a:solidFill>
                          <a:effectLst/>
                          <a:latin typeface="+mn-lt"/>
                          <a:ea typeface="Times New Roman" panose="02020603050405020304" pitchFamily="18" charset="0"/>
                          <a:cs typeface="+mn-cs"/>
                        </a:rPr>
                        <a:t>S5-174049</a:t>
                      </a:r>
                      <a:endParaRPr lang="en-US" sz="1100" kern="1200">
                        <a:solidFill>
                          <a:schemeClr val="dk1"/>
                        </a:solidFill>
                        <a:effectLst/>
                        <a:latin typeface="+mn-lt"/>
                        <a:ea typeface="Times New Roman" panose="02020603050405020304" pitchFamily="18" charset="0"/>
                        <a:cs typeface="+mn-cs"/>
                      </a:endParaRPr>
                    </a:p>
                    <a:p>
                      <a:pPr marL="0" algn="l" defTabSz="1219170" rtl="0" eaLnBrk="1" latinLnBrk="0" hangingPunct="1">
                        <a:spcAft>
                          <a:spcPts val="900"/>
                        </a:spcAft>
                      </a:pPr>
                      <a:r>
                        <a:rPr lang="en-US" sz="1100" kern="1200">
                          <a:solidFill>
                            <a:schemeClr val="dk1"/>
                          </a:solidFill>
                          <a:effectLst/>
                          <a:latin typeface="+mn-lt"/>
                          <a:ea typeface="Times New Roman" panose="02020603050405020304" pitchFamily="18" charset="0"/>
                          <a:cs typeface="+mn-cs"/>
                        </a:rPr>
                        <a:t> </a:t>
                      </a:r>
                    </a:p>
                  </a:txBody>
                  <a:tcPr marL="68580" marR="68580" marT="0" marB="0"/>
                </a:tc>
                <a:tc>
                  <a:txBody>
                    <a:bodyPr/>
                    <a:lstStyle/>
                    <a:p>
                      <a:pPr marL="0" algn="l" defTabSz="1219170" rtl="0" eaLnBrk="1" latinLnBrk="0" hangingPunct="1">
                        <a:spcAft>
                          <a:spcPts val="900"/>
                        </a:spcAft>
                      </a:pPr>
                      <a:r>
                        <a:rPr lang="en-GB" sz="1100" kern="1200">
                          <a:solidFill>
                            <a:schemeClr val="dk1"/>
                          </a:solidFill>
                          <a:effectLst/>
                          <a:latin typeface="+mn-lt"/>
                          <a:ea typeface="Times New Roman" panose="02020603050405020304" pitchFamily="18" charset="0"/>
                          <a:cs typeface="+mn-cs"/>
                        </a:rPr>
                        <a:t>LS from SA2 to SA5 on Request to update maximum data rate values in EPS</a:t>
                      </a:r>
                      <a:endParaRPr lang="en-US" sz="1100" kern="1200">
                        <a:solidFill>
                          <a:schemeClr val="dk1"/>
                        </a:solidFill>
                        <a:effectLst/>
                        <a:latin typeface="+mn-lt"/>
                        <a:ea typeface="Times New Roman" panose="02020603050405020304" pitchFamily="18" charset="0"/>
                        <a:cs typeface="+mn-cs"/>
                      </a:endParaRPr>
                    </a:p>
                  </a:txBody>
                  <a:tcPr marL="68580" marR="68580" marT="0" marB="0"/>
                </a:tc>
                <a:tc>
                  <a:txBody>
                    <a:bodyPr/>
                    <a:lstStyle/>
                    <a:p>
                      <a:pPr marL="0" algn="l" defTabSz="1219170" rtl="0" eaLnBrk="1" latinLnBrk="0" hangingPunct="1">
                        <a:spcAft>
                          <a:spcPts val="900"/>
                        </a:spcAft>
                      </a:pPr>
                      <a:r>
                        <a:rPr lang="en-GB" sz="1100" kern="1200">
                          <a:solidFill>
                            <a:schemeClr val="dk1"/>
                          </a:solidFill>
                          <a:effectLst/>
                          <a:latin typeface="+mn-lt"/>
                          <a:ea typeface="Times New Roman" panose="02020603050405020304" pitchFamily="18" charset="0"/>
                          <a:cs typeface="+mn-cs"/>
                        </a:rPr>
                        <a:t>S2-173685</a:t>
                      </a:r>
                      <a:endParaRPr lang="en-US" sz="1100" kern="1200">
                        <a:solidFill>
                          <a:schemeClr val="dk1"/>
                        </a:solidFill>
                        <a:effectLst/>
                        <a:latin typeface="+mn-lt"/>
                        <a:ea typeface="Times New Roman" panose="02020603050405020304" pitchFamily="18" charset="0"/>
                        <a:cs typeface="+mn-cs"/>
                      </a:endParaRPr>
                    </a:p>
                  </a:txBody>
                  <a:tcPr marL="68580" marR="68580" marT="0" marB="0"/>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sv-SE" sz="1100">
                          <a:solidFill>
                            <a:srgbClr val="000000"/>
                          </a:solidFill>
                          <a:effectLst/>
                          <a:latin typeface="Arial" panose="020B0604020202020204" pitchFamily="34" charset="0"/>
                          <a:ea typeface="Calibri" panose="020F0502020204030204" pitchFamily="34" charset="0"/>
                          <a:cs typeface="Calibri" panose="020F0502020204030204" pitchFamily="34" charset="0"/>
                        </a:rPr>
                        <a:t>replied to</a:t>
                      </a:r>
                      <a:endParaRPr lang="sv-SE" sz="11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sv-SE" sz="1100" kern="1200">
                          <a:solidFill>
                            <a:srgbClr val="000000"/>
                          </a:solidFill>
                          <a:effectLst/>
                          <a:latin typeface="Arial" panose="020B0604020202020204" pitchFamily="34" charset="0"/>
                          <a:ea typeface="Calibri" panose="020F0502020204030204" pitchFamily="34" charset="0"/>
                          <a:cs typeface="Calibri" panose="020F0502020204030204" pitchFamily="34" charset="0"/>
                        </a:rPr>
                        <a:t>S5-174299</a:t>
                      </a:r>
                    </a:p>
                  </a:txBody>
                  <a:tcPr marL="9525" marR="9525" marT="9525" marB="9525"/>
                </a:tc>
                <a:extLst>
                  <a:ext uri="{0D108BD9-81ED-4DB2-BD59-A6C34878D82A}">
                    <a16:rowId xmlns:a16="http://schemas.microsoft.com/office/drawing/2014/main" val="3582792551"/>
                  </a:ext>
                </a:extLst>
              </a:tr>
              <a:tr h="401720">
                <a:tc>
                  <a:txBody>
                    <a:bodyPr/>
                    <a:lstStyle/>
                    <a:p>
                      <a:pPr marL="0" algn="l" defTabSz="1219170" rtl="0" eaLnBrk="1" latinLnBrk="0" hangingPunct="1">
                        <a:spcAft>
                          <a:spcPts val="900"/>
                        </a:spcAft>
                      </a:pPr>
                      <a:r>
                        <a:rPr lang="en-GB" sz="1100" kern="1200">
                          <a:solidFill>
                            <a:schemeClr val="dk1"/>
                          </a:solidFill>
                          <a:effectLst/>
                          <a:latin typeface="+mn-lt"/>
                          <a:ea typeface="Times New Roman" panose="02020603050405020304" pitchFamily="18" charset="0"/>
                          <a:cs typeface="+mn-cs"/>
                        </a:rPr>
                        <a:t>S5-174051</a:t>
                      </a:r>
                      <a:endParaRPr lang="en-US" sz="1100" kern="1200">
                        <a:solidFill>
                          <a:schemeClr val="dk1"/>
                        </a:solidFill>
                        <a:effectLst/>
                        <a:latin typeface="+mn-lt"/>
                        <a:ea typeface="Times New Roman" panose="02020603050405020304" pitchFamily="18" charset="0"/>
                        <a:cs typeface="+mn-cs"/>
                      </a:endParaRPr>
                    </a:p>
                    <a:p>
                      <a:pPr marL="0" algn="l" defTabSz="1219170" rtl="0" eaLnBrk="1" latinLnBrk="0" hangingPunct="1">
                        <a:spcAft>
                          <a:spcPts val="900"/>
                        </a:spcAft>
                      </a:pPr>
                      <a:r>
                        <a:rPr lang="en-US" sz="1100" kern="1200">
                          <a:solidFill>
                            <a:schemeClr val="dk1"/>
                          </a:solidFill>
                          <a:effectLst/>
                          <a:latin typeface="+mn-lt"/>
                          <a:ea typeface="Times New Roman" panose="02020603050405020304" pitchFamily="18" charset="0"/>
                          <a:cs typeface="+mn-cs"/>
                        </a:rPr>
                        <a:t> </a:t>
                      </a:r>
                    </a:p>
                  </a:txBody>
                  <a:tcPr marL="68580" marR="68580" marT="0" marB="0"/>
                </a:tc>
                <a:tc>
                  <a:txBody>
                    <a:bodyPr/>
                    <a:lstStyle/>
                    <a:p>
                      <a:pPr marL="0" algn="l" defTabSz="1219170" rtl="0" eaLnBrk="1" latinLnBrk="0" hangingPunct="1">
                        <a:spcAft>
                          <a:spcPts val="900"/>
                        </a:spcAft>
                      </a:pPr>
                      <a:r>
                        <a:rPr lang="en-GB" sz="1100" kern="1200">
                          <a:solidFill>
                            <a:schemeClr val="dk1"/>
                          </a:solidFill>
                          <a:effectLst/>
                          <a:latin typeface="+mn-lt"/>
                          <a:ea typeface="Times New Roman" panose="02020603050405020304" pitchFamily="18" charset="0"/>
                          <a:cs typeface="+mn-cs"/>
                        </a:rPr>
                        <a:t>LS from SA2 to SA5 on Support of NR using Dual Connectivity using EPC</a:t>
                      </a:r>
                      <a:endParaRPr lang="en-US" sz="1100" kern="1200">
                        <a:solidFill>
                          <a:schemeClr val="dk1"/>
                        </a:solidFill>
                        <a:effectLst/>
                        <a:latin typeface="+mn-lt"/>
                        <a:ea typeface="Times New Roman" panose="02020603050405020304" pitchFamily="18" charset="0"/>
                        <a:cs typeface="+mn-cs"/>
                      </a:endParaRPr>
                    </a:p>
                  </a:txBody>
                  <a:tcPr marL="68580" marR="68580" marT="0" marB="0"/>
                </a:tc>
                <a:tc>
                  <a:txBody>
                    <a:bodyPr/>
                    <a:lstStyle/>
                    <a:p>
                      <a:pPr marL="0" algn="l" defTabSz="1219170" rtl="0" eaLnBrk="1" latinLnBrk="0" hangingPunct="1">
                        <a:spcAft>
                          <a:spcPts val="900"/>
                        </a:spcAft>
                      </a:pPr>
                      <a:r>
                        <a:rPr lang="en-GB" sz="1100" kern="1200">
                          <a:solidFill>
                            <a:schemeClr val="dk1"/>
                          </a:solidFill>
                          <a:effectLst/>
                          <a:latin typeface="+mn-lt"/>
                          <a:ea typeface="Times New Roman" panose="02020603050405020304" pitchFamily="18" charset="0"/>
                          <a:cs typeface="+mn-cs"/>
                        </a:rPr>
                        <a:t>S2-174068</a:t>
                      </a:r>
                      <a:endParaRPr lang="en-US" sz="1100" kern="1200">
                        <a:solidFill>
                          <a:schemeClr val="dk1"/>
                        </a:solidFill>
                        <a:effectLst/>
                        <a:latin typeface="+mn-lt"/>
                        <a:ea typeface="Times New Roman" panose="02020603050405020304" pitchFamily="18" charset="0"/>
                        <a:cs typeface="+mn-cs"/>
                      </a:endParaRPr>
                    </a:p>
                  </a:txBody>
                  <a:tcPr marL="68580" marR="68580" marT="0" marB="0"/>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sv-SE" sz="1100">
                          <a:solidFill>
                            <a:srgbClr val="000000"/>
                          </a:solidFill>
                          <a:effectLst/>
                          <a:latin typeface="Arial" panose="020B0604020202020204" pitchFamily="34" charset="0"/>
                          <a:ea typeface="Calibri" panose="020F0502020204030204" pitchFamily="34" charset="0"/>
                          <a:cs typeface="Calibri" panose="020F0502020204030204" pitchFamily="34" charset="0"/>
                        </a:rPr>
                        <a:t>replied to</a:t>
                      </a:r>
                      <a:endParaRPr lang="sv-SE" sz="11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sv-SE" sz="1100" kern="1200">
                          <a:solidFill>
                            <a:srgbClr val="000000"/>
                          </a:solidFill>
                          <a:effectLst/>
                          <a:latin typeface="Arial" panose="020B0604020202020204" pitchFamily="34" charset="0"/>
                          <a:ea typeface="Calibri" panose="020F0502020204030204" pitchFamily="34" charset="0"/>
                          <a:cs typeface="Calibri" panose="020F0502020204030204" pitchFamily="34" charset="0"/>
                        </a:rPr>
                        <a:t>S5-174300</a:t>
                      </a:r>
                    </a:p>
                  </a:txBody>
                  <a:tcPr marL="9525" marR="9525" marT="9525" marB="9525"/>
                </a:tc>
                <a:extLst>
                  <a:ext uri="{0D108BD9-81ED-4DB2-BD59-A6C34878D82A}">
                    <a16:rowId xmlns:a16="http://schemas.microsoft.com/office/drawing/2014/main" val="1707113448"/>
                  </a:ext>
                </a:extLst>
              </a:tr>
              <a:tr h="401720">
                <a:tc>
                  <a:txBody>
                    <a:bodyPr/>
                    <a:lstStyle/>
                    <a:p>
                      <a:pPr>
                        <a:spcAft>
                          <a:spcPts val="900"/>
                        </a:spcAft>
                      </a:pPr>
                      <a:r>
                        <a:rPr lang="en-GB" sz="1100" kern="1200">
                          <a:solidFill>
                            <a:schemeClr val="dk1"/>
                          </a:solidFill>
                          <a:effectLst/>
                          <a:latin typeface="+mn-lt"/>
                          <a:ea typeface="Times New Roman" panose="02020603050405020304" pitchFamily="18" charset="0"/>
                          <a:cs typeface="+mn-cs"/>
                        </a:rPr>
                        <a:t>S5-174063</a:t>
                      </a:r>
                      <a:endParaRPr lang="en-US" sz="1100" kern="1200">
                        <a:solidFill>
                          <a:schemeClr val="dk1"/>
                        </a:solidFill>
                        <a:effectLst/>
                        <a:latin typeface="+mn-lt"/>
                        <a:ea typeface="Times New Roman" panose="02020603050405020304" pitchFamily="18" charset="0"/>
                        <a:cs typeface="+mn-cs"/>
                      </a:endParaRPr>
                    </a:p>
                  </a:txBody>
                  <a:tcPr marL="68580" marR="68580" marT="0" marB="0"/>
                </a:tc>
                <a:tc>
                  <a:txBody>
                    <a:bodyPr/>
                    <a:lstStyle/>
                    <a:p>
                      <a:pPr>
                        <a:spcAft>
                          <a:spcPts val="900"/>
                        </a:spcAft>
                      </a:pPr>
                      <a:r>
                        <a:rPr lang="en-GB" sz="1100">
                          <a:effectLst/>
                          <a:latin typeface="+mn-lt"/>
                          <a:ea typeface="Times New Roman" panose="02020603050405020304" pitchFamily="18" charset="0"/>
                        </a:rPr>
                        <a:t>Resubmitted LS from SA2 to SA5 on Stage 2 completion on introduction of WLAN as alternative technology for ProSe Direct Discovery</a:t>
                      </a:r>
                      <a:endParaRPr lang="en-US" sz="1100">
                        <a:effectLst/>
                        <a:latin typeface="+mn-lt"/>
                        <a:ea typeface="Times New Roman" panose="02020603050405020304" pitchFamily="18" charset="0"/>
                      </a:endParaRPr>
                    </a:p>
                  </a:txBody>
                  <a:tcPr marL="68580" marR="68580" marT="0" marB="0"/>
                </a:tc>
                <a:tc>
                  <a:txBody>
                    <a:bodyPr/>
                    <a:lstStyle/>
                    <a:p>
                      <a:pPr>
                        <a:spcAft>
                          <a:spcPts val="900"/>
                        </a:spcAft>
                      </a:pPr>
                      <a:r>
                        <a:rPr lang="en-GB" sz="1100">
                          <a:effectLst/>
                          <a:latin typeface="+mn-lt"/>
                          <a:ea typeface="Times New Roman" panose="02020603050405020304" pitchFamily="18" charset="0"/>
                        </a:rPr>
                        <a:t>S2-172506</a:t>
                      </a:r>
                      <a:endParaRPr lang="en-US" sz="1100">
                        <a:effectLst/>
                        <a:latin typeface="+mn-lt"/>
                        <a:ea typeface="Times New Roman" panose="02020603050405020304" pitchFamily="18" charset="0"/>
                      </a:endParaRPr>
                    </a:p>
                  </a:txBody>
                  <a:tcPr marL="68580" marR="68580" marT="0" marB="0"/>
                </a:tc>
                <a:tc>
                  <a:txBody>
                    <a:bodyPr/>
                    <a:lstStyle/>
                    <a:p>
                      <a:pPr>
                        <a:spcAft>
                          <a:spcPts val="0"/>
                        </a:spcAft>
                      </a:pPr>
                      <a:r>
                        <a:rPr lang="sv-SE" sz="1100">
                          <a:effectLst/>
                          <a:latin typeface="Calibri" panose="020F0502020204030204" pitchFamily="34" charset="0"/>
                          <a:ea typeface="Calibri" panose="020F0502020204030204" pitchFamily="34" charset="0"/>
                          <a:cs typeface="Calibri" panose="020F0502020204030204" pitchFamily="34" charset="0"/>
                        </a:rPr>
                        <a:t>Postponed</a:t>
                      </a:r>
                    </a:p>
                  </a:txBody>
                  <a:tcPr marL="9525" marR="9525" marT="9525" marB="9525"/>
                </a:tc>
                <a:tc>
                  <a:txBody>
                    <a:bodyPr/>
                    <a:lstStyle/>
                    <a:p>
                      <a:endParaRPr lang="sv-SE" sz="1000">
                        <a:effectLst/>
                        <a:latin typeface="Times New Roman" panose="02020603050405020304" pitchFamily="18" charset="0"/>
                      </a:endParaRPr>
                    </a:p>
                  </a:txBody>
                  <a:tcPr marL="9525" marR="9525" marT="9525" marB="9525"/>
                </a:tc>
                <a:extLst>
                  <a:ext uri="{0D108BD9-81ED-4DB2-BD59-A6C34878D82A}">
                    <a16:rowId xmlns:a16="http://schemas.microsoft.com/office/drawing/2014/main" val="3547606063"/>
                  </a:ext>
                </a:extLst>
              </a:tr>
              <a:tr h="387750">
                <a:tc>
                  <a:txBody>
                    <a:bodyPr/>
                    <a:lstStyle/>
                    <a:p>
                      <a:pPr>
                        <a:spcAft>
                          <a:spcPts val="900"/>
                        </a:spcAft>
                      </a:pPr>
                      <a:r>
                        <a:rPr lang="en-GB" sz="1100" kern="1200">
                          <a:solidFill>
                            <a:schemeClr val="dk1"/>
                          </a:solidFill>
                          <a:effectLst/>
                          <a:latin typeface="+mn-lt"/>
                          <a:ea typeface="Times New Roman" panose="02020603050405020304" pitchFamily="18" charset="0"/>
                          <a:cs typeface="+mn-cs"/>
                        </a:rPr>
                        <a:t>S5-174073</a:t>
                      </a:r>
                      <a:endParaRPr lang="en-US" sz="1100" kern="1200">
                        <a:solidFill>
                          <a:schemeClr val="dk1"/>
                        </a:solidFill>
                        <a:effectLst/>
                        <a:latin typeface="+mn-lt"/>
                        <a:ea typeface="Times New Roman" panose="02020603050405020304" pitchFamily="18" charset="0"/>
                        <a:cs typeface="+mn-cs"/>
                      </a:endParaRPr>
                    </a:p>
                  </a:txBody>
                  <a:tcPr marL="68580" marR="68580" marT="0" marB="0"/>
                </a:tc>
                <a:tc>
                  <a:txBody>
                    <a:bodyPr/>
                    <a:lstStyle/>
                    <a:p>
                      <a:pPr>
                        <a:spcAft>
                          <a:spcPts val="900"/>
                        </a:spcAft>
                      </a:pPr>
                      <a:r>
                        <a:rPr lang="en-GB" sz="1100" kern="1200">
                          <a:solidFill>
                            <a:schemeClr val="dk1"/>
                          </a:solidFill>
                          <a:effectLst/>
                          <a:latin typeface="+mn-lt"/>
                          <a:ea typeface="Times New Roman" panose="02020603050405020304" pitchFamily="18" charset="0"/>
                          <a:cs typeface="+mn-cs"/>
                        </a:rPr>
                        <a:t>LS from ETSI TC LI on Request of updated information on SA5 standards or reports related to billing systems and parameters for 5G access and services</a:t>
                      </a:r>
                      <a:endParaRPr lang="en-US" sz="1100" kern="1200">
                        <a:solidFill>
                          <a:schemeClr val="dk1"/>
                        </a:solidFill>
                        <a:effectLst/>
                        <a:latin typeface="+mn-lt"/>
                        <a:ea typeface="Times New Roman" panose="02020603050405020304" pitchFamily="18" charset="0"/>
                        <a:cs typeface="+mn-cs"/>
                      </a:endParaRPr>
                    </a:p>
                  </a:txBody>
                  <a:tcPr marL="68580" marR="68580" marT="0" marB="0"/>
                </a:tc>
                <a:tc>
                  <a:txBody>
                    <a:bodyPr/>
                    <a:lstStyle/>
                    <a:p>
                      <a:pPr>
                        <a:spcAft>
                          <a:spcPts val="900"/>
                        </a:spcAft>
                      </a:pPr>
                      <a:r>
                        <a:rPr lang="en-GB" sz="1100" kern="1200">
                          <a:solidFill>
                            <a:schemeClr val="dk1"/>
                          </a:solidFill>
                          <a:effectLst/>
                          <a:latin typeface="+mn-lt"/>
                          <a:ea typeface="Times New Roman" panose="02020603050405020304" pitchFamily="18" charset="0"/>
                          <a:cs typeface="+mn-cs"/>
                        </a:rPr>
                        <a:t>ETSI TC LI</a:t>
                      </a:r>
                      <a:endParaRPr lang="en-US" sz="1100" kern="1200">
                        <a:solidFill>
                          <a:schemeClr val="dk1"/>
                        </a:solidFill>
                        <a:effectLst/>
                        <a:latin typeface="+mn-lt"/>
                        <a:ea typeface="Times New Roman" panose="02020603050405020304" pitchFamily="18" charset="0"/>
                        <a:cs typeface="+mn-cs"/>
                      </a:endParaRPr>
                    </a:p>
                  </a:txBody>
                  <a:tcPr marL="68580" marR="68580" marT="0" marB="0"/>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sv-SE" sz="1100">
                          <a:solidFill>
                            <a:srgbClr val="000000"/>
                          </a:solidFill>
                          <a:effectLst/>
                          <a:latin typeface="Arial" panose="020B0604020202020204" pitchFamily="34" charset="0"/>
                          <a:ea typeface="Calibri" panose="020F0502020204030204" pitchFamily="34" charset="0"/>
                          <a:cs typeface="Calibri" panose="020F0502020204030204" pitchFamily="34" charset="0"/>
                        </a:rPr>
                        <a:t>replied to</a:t>
                      </a:r>
                      <a:endParaRPr lang="sv-SE" sz="11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sv-SE" sz="1100" kern="1200">
                          <a:solidFill>
                            <a:srgbClr val="000000"/>
                          </a:solidFill>
                          <a:effectLst/>
                          <a:latin typeface="Arial" panose="020B0604020202020204" pitchFamily="34" charset="0"/>
                          <a:ea typeface="Calibri" panose="020F0502020204030204" pitchFamily="34" charset="0"/>
                          <a:cs typeface="Calibri" panose="020F0502020204030204" pitchFamily="34" charset="0"/>
                        </a:rPr>
                        <a:t>S5-174322</a:t>
                      </a:r>
                    </a:p>
                  </a:txBody>
                  <a:tcPr marL="9525" marR="9525" marT="9525" marB="9525"/>
                </a:tc>
                <a:extLst>
                  <a:ext uri="{0D108BD9-81ED-4DB2-BD59-A6C34878D82A}">
                    <a16:rowId xmlns:a16="http://schemas.microsoft.com/office/drawing/2014/main" val="1775048196"/>
                  </a:ext>
                </a:extLst>
              </a:tr>
              <a:tr h="387750">
                <a:tc>
                  <a:txBody>
                    <a:bodyPr/>
                    <a:lstStyle/>
                    <a:p>
                      <a:pPr>
                        <a:spcAft>
                          <a:spcPts val="900"/>
                        </a:spcAft>
                      </a:pPr>
                      <a:r>
                        <a:rPr lang="en-GB" sz="1100" kern="1200">
                          <a:solidFill>
                            <a:schemeClr val="dk1"/>
                          </a:solidFill>
                          <a:effectLst/>
                          <a:latin typeface="+mn-lt"/>
                          <a:ea typeface="Times New Roman" panose="02020603050405020304" pitchFamily="18" charset="0"/>
                          <a:cs typeface="+mn-cs"/>
                        </a:rPr>
                        <a:t>S5-174084</a:t>
                      </a:r>
                      <a:endParaRPr lang="en-US" sz="1100" kern="1200">
                        <a:solidFill>
                          <a:schemeClr val="dk1"/>
                        </a:solidFill>
                        <a:effectLst/>
                        <a:latin typeface="+mn-lt"/>
                        <a:ea typeface="Times New Roman" panose="02020603050405020304" pitchFamily="18" charset="0"/>
                        <a:cs typeface="+mn-cs"/>
                      </a:endParaRPr>
                    </a:p>
                    <a:p>
                      <a:pPr>
                        <a:spcAft>
                          <a:spcPts val="900"/>
                        </a:spcAft>
                      </a:pPr>
                      <a:r>
                        <a:rPr lang="en-GB" sz="1100" kern="1200">
                          <a:solidFill>
                            <a:schemeClr val="dk1"/>
                          </a:solidFill>
                          <a:effectLst/>
                          <a:latin typeface="+mn-lt"/>
                          <a:ea typeface="Times New Roman" panose="02020603050405020304" pitchFamily="18" charset="0"/>
                          <a:cs typeface="+mn-cs"/>
                        </a:rPr>
                        <a:t> </a:t>
                      </a:r>
                      <a:endParaRPr lang="en-US" sz="1100" kern="1200">
                        <a:solidFill>
                          <a:schemeClr val="dk1"/>
                        </a:solidFill>
                        <a:effectLst/>
                        <a:latin typeface="+mn-lt"/>
                        <a:ea typeface="Times New Roman" panose="02020603050405020304" pitchFamily="18" charset="0"/>
                        <a:cs typeface="+mn-cs"/>
                      </a:endParaRPr>
                    </a:p>
                  </a:txBody>
                  <a:tcPr marL="68580" marR="68580" marT="0" marB="0"/>
                </a:tc>
                <a:tc>
                  <a:txBody>
                    <a:bodyPr/>
                    <a:lstStyle/>
                    <a:p>
                      <a:pPr>
                        <a:spcAft>
                          <a:spcPts val="900"/>
                        </a:spcAft>
                      </a:pPr>
                      <a:r>
                        <a:rPr lang="en-GB" sz="1100" kern="1200">
                          <a:solidFill>
                            <a:schemeClr val="dk1"/>
                          </a:solidFill>
                          <a:effectLst/>
                          <a:latin typeface="+mn-lt"/>
                          <a:ea typeface="Times New Roman" panose="02020603050405020304" pitchFamily="18" charset="0"/>
                          <a:cs typeface="+mn-cs"/>
                        </a:rPr>
                        <a:t>Response LS from SA6 to SA5 on standardization of Northbound SCEF API Charging</a:t>
                      </a:r>
                      <a:endParaRPr lang="en-US" sz="1100" kern="1200">
                        <a:solidFill>
                          <a:schemeClr val="dk1"/>
                        </a:solidFill>
                        <a:effectLst/>
                        <a:latin typeface="+mn-lt"/>
                        <a:ea typeface="Times New Roman" panose="02020603050405020304" pitchFamily="18" charset="0"/>
                        <a:cs typeface="+mn-cs"/>
                      </a:endParaRPr>
                    </a:p>
                  </a:txBody>
                  <a:tcPr marL="68580" marR="68580" marT="0" marB="0"/>
                </a:tc>
                <a:tc>
                  <a:txBody>
                    <a:bodyPr/>
                    <a:lstStyle/>
                    <a:p>
                      <a:pPr>
                        <a:spcAft>
                          <a:spcPts val="900"/>
                        </a:spcAft>
                      </a:pPr>
                      <a:r>
                        <a:rPr lang="en-GB" sz="1100" kern="1200">
                          <a:solidFill>
                            <a:schemeClr val="dk1"/>
                          </a:solidFill>
                          <a:effectLst/>
                          <a:latin typeface="+mn-lt"/>
                          <a:ea typeface="Times New Roman" panose="02020603050405020304" pitchFamily="18" charset="0"/>
                          <a:cs typeface="+mn-cs"/>
                        </a:rPr>
                        <a:t>S6-171107</a:t>
                      </a:r>
                      <a:endParaRPr lang="en-US" sz="1100" kern="1200">
                        <a:solidFill>
                          <a:schemeClr val="dk1"/>
                        </a:solidFill>
                        <a:effectLst/>
                        <a:latin typeface="+mn-lt"/>
                        <a:ea typeface="Times New Roman" panose="02020603050405020304" pitchFamily="18" charset="0"/>
                        <a:cs typeface="+mn-cs"/>
                      </a:endParaRPr>
                    </a:p>
                  </a:txBody>
                  <a:tcPr marL="68580" marR="68580" marT="0" marB="0"/>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sv-SE" sz="1100">
                          <a:solidFill>
                            <a:srgbClr val="000000"/>
                          </a:solidFill>
                          <a:effectLst/>
                          <a:latin typeface="Arial" panose="020B0604020202020204" pitchFamily="34" charset="0"/>
                          <a:ea typeface="Calibri" panose="020F0502020204030204" pitchFamily="34" charset="0"/>
                          <a:cs typeface="Calibri" panose="020F0502020204030204" pitchFamily="34" charset="0"/>
                        </a:rPr>
                        <a:t>replied to</a:t>
                      </a:r>
                      <a:endParaRPr lang="sv-SE" sz="1100">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sv-SE" sz="1100" kern="1200">
                          <a:solidFill>
                            <a:srgbClr val="000000"/>
                          </a:solidFill>
                          <a:effectLst/>
                          <a:latin typeface="Arial" panose="020B0604020202020204" pitchFamily="34" charset="0"/>
                          <a:ea typeface="Calibri" panose="020F0502020204030204" pitchFamily="34" charset="0"/>
                          <a:cs typeface="Calibri" panose="020F0502020204030204" pitchFamily="34" charset="0"/>
                        </a:rPr>
                        <a:t>S5-174302</a:t>
                      </a:r>
                    </a:p>
                  </a:txBody>
                  <a:tcPr marL="9525" marR="9525" marT="9525" marB="9525"/>
                </a:tc>
                <a:extLst>
                  <a:ext uri="{0D108BD9-81ED-4DB2-BD59-A6C34878D82A}">
                    <a16:rowId xmlns:a16="http://schemas.microsoft.com/office/drawing/2014/main" val="4239656930"/>
                  </a:ext>
                </a:extLst>
              </a:tr>
            </a:tbl>
          </a:graphicData>
        </a:graphic>
      </p:graphicFrame>
    </p:spTree>
    <p:extLst>
      <p:ext uri="{BB962C8B-B14F-4D97-AF65-F5344CB8AC3E}">
        <p14:creationId xmlns:p14="http://schemas.microsoft.com/office/powerpoint/2010/main" val="136383506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7680" y="116142"/>
            <a:ext cx="9112251" cy="1143000"/>
          </a:xfrm>
        </p:spPr>
        <p:txBody>
          <a:bodyPr/>
          <a:lstStyle/>
          <a:p>
            <a:r>
              <a:rPr lang="sv-SE"/>
              <a:t>Outgoing </a:t>
            </a:r>
            <a:r>
              <a:rPr lang="sv-SE" dirty="0"/>
              <a:t>LSs (1/1)</a:t>
            </a:r>
          </a:p>
        </p:txBody>
      </p:sp>
      <p:graphicFrame>
        <p:nvGraphicFramePr>
          <p:cNvPr id="5" name="Table Placeholder 4"/>
          <p:cNvGraphicFramePr>
            <a:graphicFrameLocks noGrp="1"/>
          </p:cNvGraphicFramePr>
          <p:nvPr>
            <p:ph type="tbl" idx="1"/>
            <p:extLst>
              <p:ext uri="{D42A27DB-BD31-4B8C-83A1-F6EECF244321}">
                <p14:modId xmlns:p14="http://schemas.microsoft.com/office/powerpoint/2010/main" val="68559518"/>
              </p:ext>
            </p:extLst>
          </p:nvPr>
        </p:nvGraphicFramePr>
        <p:xfrm>
          <a:off x="862626" y="1616357"/>
          <a:ext cx="9859655" cy="2897811"/>
        </p:xfrm>
        <a:graphic>
          <a:graphicData uri="http://schemas.openxmlformats.org/drawingml/2006/table">
            <a:tbl>
              <a:tblPr firstRow="1" bandRow="1">
                <a:tableStyleId>{5C22544A-7EE6-4342-B048-85BDC9FD1C3A}</a:tableStyleId>
              </a:tblPr>
              <a:tblGrid>
                <a:gridCol w="888775">
                  <a:extLst>
                    <a:ext uri="{9D8B030D-6E8A-4147-A177-3AD203B41FA5}">
                      <a16:colId xmlns:a16="http://schemas.microsoft.com/office/drawing/2014/main" val="570476699"/>
                    </a:ext>
                  </a:extLst>
                </a:gridCol>
                <a:gridCol w="5252365">
                  <a:extLst>
                    <a:ext uri="{9D8B030D-6E8A-4147-A177-3AD203B41FA5}">
                      <a16:colId xmlns:a16="http://schemas.microsoft.com/office/drawing/2014/main" val="2618836924"/>
                    </a:ext>
                  </a:extLst>
                </a:gridCol>
                <a:gridCol w="1215614">
                  <a:extLst>
                    <a:ext uri="{9D8B030D-6E8A-4147-A177-3AD203B41FA5}">
                      <a16:colId xmlns:a16="http://schemas.microsoft.com/office/drawing/2014/main" val="3016348962"/>
                    </a:ext>
                  </a:extLst>
                </a:gridCol>
                <a:gridCol w="1135337">
                  <a:extLst>
                    <a:ext uri="{9D8B030D-6E8A-4147-A177-3AD203B41FA5}">
                      <a16:colId xmlns:a16="http://schemas.microsoft.com/office/drawing/2014/main" val="3690116950"/>
                    </a:ext>
                  </a:extLst>
                </a:gridCol>
                <a:gridCol w="1367564">
                  <a:extLst>
                    <a:ext uri="{9D8B030D-6E8A-4147-A177-3AD203B41FA5}">
                      <a16:colId xmlns:a16="http://schemas.microsoft.com/office/drawing/2014/main" val="2952368263"/>
                    </a:ext>
                  </a:extLst>
                </a:gridCol>
              </a:tblGrid>
              <a:tr h="351460">
                <a:tc>
                  <a:txBody>
                    <a:bodyPr/>
                    <a:lstStyle/>
                    <a:p>
                      <a:pPr algn="ctr">
                        <a:spcAft>
                          <a:spcPts val="0"/>
                        </a:spcAft>
                      </a:pPr>
                      <a:r>
                        <a:rPr lang="sv-SE" sz="1600" b="1" kern="1200" dirty="0">
                          <a:solidFill>
                            <a:schemeClr val="lt1"/>
                          </a:solidFill>
                          <a:effectLst/>
                          <a:latin typeface="+mn-lt"/>
                          <a:ea typeface="+mn-ea"/>
                          <a:cs typeface="+mn-cs"/>
                        </a:rPr>
                        <a:t>Tdoc</a:t>
                      </a:r>
                    </a:p>
                  </a:txBody>
                  <a:tcPr marL="9525" marR="9525" marT="9525" marB="9525" anchor="ctr"/>
                </a:tc>
                <a:tc>
                  <a:txBody>
                    <a:bodyPr/>
                    <a:lstStyle/>
                    <a:p>
                      <a:pPr algn="ctr">
                        <a:spcAft>
                          <a:spcPts val="0"/>
                        </a:spcAft>
                      </a:pPr>
                      <a:r>
                        <a:rPr lang="sv-SE" sz="1600" b="1" kern="1200" dirty="0" err="1">
                          <a:solidFill>
                            <a:schemeClr val="lt1"/>
                          </a:solidFill>
                          <a:effectLst/>
                          <a:latin typeface="+mn-lt"/>
                          <a:ea typeface="+mn-ea"/>
                          <a:cs typeface="+mn-cs"/>
                        </a:rPr>
                        <a:t>Title</a:t>
                      </a:r>
                      <a:endParaRPr lang="sv-SE" sz="1600" b="1" kern="1200" dirty="0">
                        <a:solidFill>
                          <a:schemeClr val="lt1"/>
                        </a:solidFill>
                        <a:effectLst/>
                        <a:latin typeface="+mn-lt"/>
                        <a:ea typeface="+mn-ea"/>
                        <a:cs typeface="+mn-cs"/>
                      </a:endParaRPr>
                    </a:p>
                  </a:txBody>
                  <a:tcPr marL="9525" marR="9525" marT="9525" marB="9525" anchor="ctr"/>
                </a:tc>
                <a:tc>
                  <a:txBody>
                    <a:bodyPr/>
                    <a:lstStyle/>
                    <a:p>
                      <a:pPr algn="ctr">
                        <a:spcAft>
                          <a:spcPts val="0"/>
                        </a:spcAft>
                      </a:pPr>
                      <a:r>
                        <a:rPr lang="sv-SE" sz="1600" b="1" kern="1200" dirty="0">
                          <a:solidFill>
                            <a:schemeClr val="lt1"/>
                          </a:solidFill>
                          <a:effectLst/>
                          <a:latin typeface="+mn-lt"/>
                          <a:ea typeface="+mn-ea"/>
                          <a:cs typeface="+mn-cs"/>
                        </a:rPr>
                        <a:t>To</a:t>
                      </a:r>
                    </a:p>
                  </a:txBody>
                  <a:tcPr marL="9525" marR="9525" marT="9525" marB="9525" anchor="ctr"/>
                </a:tc>
                <a:tc>
                  <a:txBody>
                    <a:bodyPr/>
                    <a:lstStyle/>
                    <a:p>
                      <a:pPr algn="ctr">
                        <a:spcAft>
                          <a:spcPts val="0"/>
                        </a:spcAft>
                      </a:pPr>
                      <a:r>
                        <a:rPr lang="sv-SE" sz="1600" b="1" kern="1200" dirty="0" err="1">
                          <a:solidFill>
                            <a:schemeClr val="lt1"/>
                          </a:solidFill>
                          <a:effectLst/>
                          <a:latin typeface="+mn-lt"/>
                          <a:ea typeface="+mn-ea"/>
                          <a:cs typeface="+mn-cs"/>
                        </a:rPr>
                        <a:t>Cc</a:t>
                      </a:r>
                      <a:endParaRPr lang="sv-SE" sz="1600" b="1" kern="1200" dirty="0">
                        <a:solidFill>
                          <a:schemeClr val="lt1"/>
                        </a:solidFill>
                        <a:effectLst/>
                        <a:latin typeface="+mn-lt"/>
                        <a:ea typeface="+mn-ea"/>
                        <a:cs typeface="+mn-cs"/>
                      </a:endParaRPr>
                    </a:p>
                  </a:txBody>
                  <a:tcPr marL="9525" marR="9525" marT="9525" marB="9525" anchor="ctr"/>
                </a:tc>
                <a:tc>
                  <a:txBody>
                    <a:bodyPr/>
                    <a:lstStyle/>
                    <a:p>
                      <a:pPr algn="ctr">
                        <a:spcAft>
                          <a:spcPts val="0"/>
                        </a:spcAft>
                      </a:pPr>
                      <a:r>
                        <a:rPr lang="sv-SE" sz="1600" b="1" kern="1200" dirty="0" err="1">
                          <a:solidFill>
                            <a:schemeClr val="lt1"/>
                          </a:solidFill>
                          <a:effectLst/>
                          <a:latin typeface="+mn-lt"/>
                          <a:ea typeface="+mn-ea"/>
                          <a:cs typeface="+mn-cs"/>
                        </a:rPr>
                        <a:t>ReplyTo</a:t>
                      </a:r>
                      <a:endParaRPr lang="sv-SE" sz="1600" b="1" kern="1200" dirty="0">
                        <a:solidFill>
                          <a:schemeClr val="lt1"/>
                        </a:solidFill>
                        <a:effectLst/>
                        <a:latin typeface="+mn-lt"/>
                        <a:ea typeface="+mn-ea"/>
                        <a:cs typeface="+mn-cs"/>
                      </a:endParaRPr>
                    </a:p>
                  </a:txBody>
                  <a:tcPr marL="9525" marR="9525" marT="9525" marB="9525" anchor="ctr"/>
                </a:tc>
                <a:extLst>
                  <a:ext uri="{0D108BD9-81ED-4DB2-BD59-A6C34878D82A}">
                    <a16:rowId xmlns:a16="http://schemas.microsoft.com/office/drawing/2014/main" val="4283687663"/>
                  </a:ext>
                </a:extLst>
              </a:tr>
              <a:tr h="351460">
                <a:tc>
                  <a:txBody>
                    <a:bodyPr/>
                    <a:lstStyle/>
                    <a:p>
                      <a:pPr>
                        <a:spcAft>
                          <a:spcPts val="900"/>
                        </a:spcAft>
                      </a:pPr>
                      <a:r>
                        <a:rPr lang="en-GB" sz="1100" kern="1200">
                          <a:solidFill>
                            <a:schemeClr val="dk1"/>
                          </a:solidFill>
                          <a:effectLst/>
                          <a:latin typeface="+mn-lt"/>
                          <a:ea typeface="Times New Roman" panose="02020603050405020304" pitchFamily="18" charset="0"/>
                          <a:cs typeface="+mn-cs"/>
                        </a:rPr>
                        <a:t>S5-174299</a:t>
                      </a:r>
                      <a:endParaRPr lang="en-US" sz="1100" kern="1200">
                        <a:solidFill>
                          <a:schemeClr val="dk1"/>
                        </a:solidFill>
                        <a:effectLst/>
                        <a:latin typeface="+mn-lt"/>
                        <a:ea typeface="Times New Roman" panose="02020603050405020304" pitchFamily="18" charset="0"/>
                        <a:cs typeface="+mn-cs"/>
                      </a:endParaRPr>
                    </a:p>
                    <a:p>
                      <a:pPr>
                        <a:spcAft>
                          <a:spcPts val="900"/>
                        </a:spcAft>
                      </a:pPr>
                      <a:r>
                        <a:rPr lang="en-US" sz="1100" kern="1200">
                          <a:solidFill>
                            <a:schemeClr val="dk1"/>
                          </a:solidFill>
                          <a:effectLst/>
                          <a:latin typeface="+mn-lt"/>
                          <a:ea typeface="Times New Roman" panose="02020603050405020304" pitchFamily="18" charset="0"/>
                          <a:cs typeface="+mn-cs"/>
                        </a:rPr>
                        <a:t> </a:t>
                      </a:r>
                    </a:p>
                  </a:txBody>
                  <a:tcPr marL="68580" marR="68580" marT="0" marB="0"/>
                </a:tc>
                <a:tc>
                  <a:txBody>
                    <a:bodyPr/>
                    <a:lstStyle/>
                    <a:p>
                      <a:pPr>
                        <a:spcAft>
                          <a:spcPts val="900"/>
                        </a:spcAft>
                      </a:pPr>
                      <a:r>
                        <a:rPr lang="en-GB" sz="1100" kern="1200">
                          <a:solidFill>
                            <a:schemeClr val="dk1"/>
                          </a:solidFill>
                          <a:effectLst/>
                          <a:latin typeface="+mn-lt"/>
                          <a:ea typeface="Times New Roman" panose="02020603050405020304" pitchFamily="18" charset="0"/>
                          <a:cs typeface="+mn-cs"/>
                        </a:rPr>
                        <a:t>Reply LS to SA2 on Request to update maximum data rate values in EPS</a:t>
                      </a:r>
                      <a:endParaRPr lang="en-US" sz="1100" kern="1200">
                        <a:solidFill>
                          <a:schemeClr val="dk1"/>
                        </a:solidFill>
                        <a:effectLst/>
                        <a:latin typeface="+mn-lt"/>
                        <a:ea typeface="Times New Roman" panose="02020603050405020304" pitchFamily="18" charset="0"/>
                        <a:cs typeface="+mn-cs"/>
                      </a:endParaRPr>
                    </a:p>
                  </a:txBody>
                  <a:tcPr marL="68580" marR="68580" marT="0" marB="0"/>
                </a:tc>
                <a:tc>
                  <a:txBody>
                    <a:bodyPr/>
                    <a:lstStyle/>
                    <a:p>
                      <a:pPr>
                        <a:spcAft>
                          <a:spcPts val="0"/>
                        </a:spcAft>
                      </a:pPr>
                      <a:r>
                        <a:rPr lang="sv-SE" sz="1100" kern="1200">
                          <a:solidFill>
                            <a:schemeClr val="dk1"/>
                          </a:solidFill>
                          <a:effectLst/>
                          <a:latin typeface="+mn-lt"/>
                          <a:ea typeface="Times New Roman" panose="02020603050405020304" pitchFamily="18" charset="0"/>
                          <a:cs typeface="+mn-cs"/>
                        </a:rPr>
                        <a:t>SA2</a:t>
                      </a:r>
                    </a:p>
                  </a:txBody>
                  <a:tcPr marL="9525" marR="9525" marT="9525" marB="9525"/>
                </a:tc>
                <a:tc>
                  <a:txBody>
                    <a:bodyPr/>
                    <a:lstStyle/>
                    <a:p>
                      <a:pPr>
                        <a:spcAft>
                          <a:spcPts val="0"/>
                        </a:spcAft>
                      </a:pPr>
                      <a:endParaRPr lang="sv-SE" sz="1100" kern="1200">
                        <a:solidFill>
                          <a:schemeClr val="dk1"/>
                        </a:solidFill>
                        <a:effectLst/>
                        <a:latin typeface="+mn-lt"/>
                        <a:ea typeface="Times New Roman" panose="02020603050405020304" pitchFamily="18" charset="0"/>
                        <a:cs typeface="+mn-cs"/>
                      </a:endParaRPr>
                    </a:p>
                  </a:txBody>
                  <a:tcPr marL="9525" marR="9525" marT="9525" marB="9525"/>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GB" sz="1100" kern="1200">
                          <a:solidFill>
                            <a:schemeClr val="dk1"/>
                          </a:solidFill>
                          <a:effectLst/>
                          <a:latin typeface="+mn-lt"/>
                          <a:ea typeface="Times New Roman" panose="02020603050405020304" pitchFamily="18" charset="0"/>
                          <a:cs typeface="+mn-cs"/>
                        </a:rPr>
                        <a:t>S5-174049</a:t>
                      </a:r>
                      <a:endParaRPr lang="en-US" sz="1100" kern="1200">
                        <a:solidFill>
                          <a:schemeClr val="dk1"/>
                        </a:solidFill>
                        <a:effectLst/>
                        <a:latin typeface="+mn-lt"/>
                        <a:ea typeface="Times New Roman" panose="02020603050405020304" pitchFamily="18" charset="0"/>
                        <a:cs typeface="+mn-cs"/>
                      </a:endParaRPr>
                    </a:p>
                    <a:p>
                      <a:pPr>
                        <a:spcAft>
                          <a:spcPts val="0"/>
                        </a:spcAft>
                      </a:pPr>
                      <a:endParaRPr lang="sv-SE" sz="1100" kern="1200">
                        <a:solidFill>
                          <a:schemeClr val="dk1"/>
                        </a:solidFill>
                        <a:effectLst/>
                        <a:latin typeface="+mn-lt"/>
                        <a:ea typeface="Times New Roman" panose="02020603050405020304" pitchFamily="18" charset="0"/>
                        <a:cs typeface="+mn-cs"/>
                      </a:endParaRPr>
                    </a:p>
                  </a:txBody>
                  <a:tcPr marL="9525" marR="9525" marT="9525" marB="9525"/>
                </a:tc>
                <a:extLst>
                  <a:ext uri="{0D108BD9-81ED-4DB2-BD59-A6C34878D82A}">
                    <a16:rowId xmlns:a16="http://schemas.microsoft.com/office/drawing/2014/main" val="3547606063"/>
                  </a:ext>
                </a:extLst>
              </a:tr>
              <a:tr h="351460">
                <a:tc>
                  <a:txBody>
                    <a:bodyPr/>
                    <a:lstStyle/>
                    <a:p>
                      <a:pPr>
                        <a:spcAft>
                          <a:spcPts val="0"/>
                        </a:spcAft>
                      </a:pPr>
                      <a:r>
                        <a:rPr lang="en-GB" sz="1100" kern="1200">
                          <a:solidFill>
                            <a:schemeClr val="dk1"/>
                          </a:solidFill>
                          <a:effectLst/>
                          <a:latin typeface="+mn-lt"/>
                          <a:ea typeface="Times New Roman" panose="02020603050405020304" pitchFamily="18" charset="0"/>
                          <a:cs typeface="+mn-cs"/>
                        </a:rPr>
                        <a:t>S5-174300</a:t>
                      </a:r>
                      <a:endParaRPr lang="en-US" sz="1100" kern="1200">
                        <a:solidFill>
                          <a:schemeClr val="dk1"/>
                        </a:solidFill>
                        <a:effectLst/>
                        <a:latin typeface="+mn-lt"/>
                        <a:ea typeface="Times New Roman" panose="02020603050405020304" pitchFamily="18" charset="0"/>
                        <a:cs typeface="+mn-cs"/>
                      </a:endParaRPr>
                    </a:p>
                  </a:txBody>
                  <a:tcPr marL="68580" marR="68580" marT="0" marB="0"/>
                </a:tc>
                <a:tc>
                  <a:txBody>
                    <a:bodyPr/>
                    <a:lstStyle/>
                    <a:p>
                      <a:pPr>
                        <a:spcAft>
                          <a:spcPts val="900"/>
                        </a:spcAft>
                      </a:pPr>
                      <a:r>
                        <a:rPr lang="en-GB" sz="1100" kern="1200">
                          <a:solidFill>
                            <a:schemeClr val="dk1"/>
                          </a:solidFill>
                          <a:effectLst/>
                          <a:latin typeface="+mn-lt"/>
                          <a:ea typeface="Times New Roman" panose="02020603050405020304" pitchFamily="18" charset="0"/>
                          <a:cs typeface="+mn-cs"/>
                        </a:rPr>
                        <a:t>Reply to LS from SA2 to SA5 on Support of NR using Dual Connectivity using EPC</a:t>
                      </a:r>
                      <a:endParaRPr lang="en-US" sz="1100" kern="1200">
                        <a:solidFill>
                          <a:schemeClr val="dk1"/>
                        </a:solidFill>
                        <a:effectLst/>
                        <a:latin typeface="+mn-lt"/>
                        <a:ea typeface="Times New Roman" panose="02020603050405020304" pitchFamily="18" charset="0"/>
                        <a:cs typeface="+mn-cs"/>
                      </a:endParaRPr>
                    </a:p>
                  </a:txBody>
                  <a:tcPr marL="68580" marR="68580" marT="0" marB="0"/>
                </a:tc>
                <a:tc>
                  <a:txBody>
                    <a:bodyPr/>
                    <a:lstStyle/>
                    <a:p>
                      <a:pPr>
                        <a:spcAft>
                          <a:spcPts val="0"/>
                        </a:spcAft>
                      </a:pPr>
                      <a:r>
                        <a:rPr lang="sv-SE" sz="1100" kern="1200">
                          <a:solidFill>
                            <a:schemeClr val="dk1"/>
                          </a:solidFill>
                          <a:effectLst/>
                          <a:latin typeface="+mn-lt"/>
                          <a:ea typeface="Times New Roman" panose="02020603050405020304" pitchFamily="18" charset="0"/>
                          <a:cs typeface="+mn-cs"/>
                        </a:rPr>
                        <a:t>SA2</a:t>
                      </a:r>
                    </a:p>
                  </a:txBody>
                  <a:tcPr marL="9525" marR="9525" marT="9525" marB="9525"/>
                </a:tc>
                <a:tc>
                  <a:txBody>
                    <a:bodyPr/>
                    <a:lstStyle/>
                    <a:p>
                      <a:pPr>
                        <a:spcAft>
                          <a:spcPts val="0"/>
                        </a:spcAft>
                      </a:pPr>
                      <a:endParaRPr lang="sv-SE" sz="1100" kern="1200">
                        <a:solidFill>
                          <a:schemeClr val="dk1"/>
                        </a:solidFill>
                        <a:effectLst/>
                        <a:latin typeface="+mn-lt"/>
                        <a:ea typeface="Times New Roman" panose="02020603050405020304" pitchFamily="18" charset="0"/>
                        <a:cs typeface="+mn-cs"/>
                      </a:endParaRPr>
                    </a:p>
                  </a:txBody>
                  <a:tcPr marL="9525" marR="9525" marT="9525" marB="9525"/>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GB" sz="1100" kern="1200">
                          <a:solidFill>
                            <a:schemeClr val="dk1"/>
                          </a:solidFill>
                          <a:effectLst/>
                          <a:latin typeface="+mn-lt"/>
                          <a:ea typeface="Times New Roman" panose="02020603050405020304" pitchFamily="18" charset="0"/>
                          <a:cs typeface="+mn-cs"/>
                        </a:rPr>
                        <a:t>S5-174051</a:t>
                      </a:r>
                      <a:endParaRPr lang="en-US" sz="1100" kern="1200">
                        <a:solidFill>
                          <a:schemeClr val="dk1"/>
                        </a:solidFill>
                        <a:effectLst/>
                        <a:latin typeface="+mn-lt"/>
                        <a:ea typeface="Times New Roman" panose="02020603050405020304" pitchFamily="18" charset="0"/>
                        <a:cs typeface="+mn-cs"/>
                      </a:endParaRPr>
                    </a:p>
                  </a:txBody>
                  <a:tcPr marL="9525" marR="9525" marT="9525" marB="9525"/>
                </a:tc>
                <a:extLst>
                  <a:ext uri="{0D108BD9-81ED-4DB2-BD59-A6C34878D82A}">
                    <a16:rowId xmlns:a16="http://schemas.microsoft.com/office/drawing/2014/main" val="4050512753"/>
                  </a:ext>
                </a:extLst>
              </a:tr>
              <a:tr h="351460">
                <a:tc>
                  <a:txBody>
                    <a:bodyPr/>
                    <a:lstStyle/>
                    <a:p>
                      <a:pPr>
                        <a:spcAft>
                          <a:spcPts val="900"/>
                        </a:spcAft>
                      </a:pPr>
                      <a:r>
                        <a:rPr lang="en-GB" sz="1100" kern="1200">
                          <a:solidFill>
                            <a:schemeClr val="dk1"/>
                          </a:solidFill>
                          <a:effectLst/>
                          <a:latin typeface="+mn-lt"/>
                          <a:ea typeface="Times New Roman" panose="02020603050405020304" pitchFamily="18" charset="0"/>
                          <a:cs typeface="+mn-cs"/>
                        </a:rPr>
                        <a:t>S5-174301</a:t>
                      </a:r>
                      <a:endParaRPr lang="en-US" sz="1100" kern="1200">
                        <a:solidFill>
                          <a:schemeClr val="dk1"/>
                        </a:solidFill>
                        <a:effectLst/>
                        <a:latin typeface="+mn-lt"/>
                        <a:ea typeface="Times New Roman" panose="02020603050405020304" pitchFamily="18" charset="0"/>
                        <a:cs typeface="+mn-cs"/>
                      </a:endParaRPr>
                    </a:p>
                    <a:p>
                      <a:pPr>
                        <a:spcAft>
                          <a:spcPts val="900"/>
                        </a:spcAft>
                      </a:pPr>
                      <a:r>
                        <a:rPr lang="en-GB" sz="1100" kern="1200">
                          <a:solidFill>
                            <a:schemeClr val="dk1"/>
                          </a:solidFill>
                          <a:effectLst/>
                          <a:latin typeface="+mn-lt"/>
                          <a:ea typeface="Times New Roman" panose="02020603050405020304" pitchFamily="18" charset="0"/>
                          <a:cs typeface="+mn-cs"/>
                        </a:rPr>
                        <a:t> </a:t>
                      </a:r>
                      <a:endParaRPr lang="en-US" sz="1100" kern="1200">
                        <a:solidFill>
                          <a:schemeClr val="dk1"/>
                        </a:solidFill>
                        <a:effectLst/>
                        <a:latin typeface="+mn-lt"/>
                        <a:ea typeface="Times New Roman" panose="02020603050405020304" pitchFamily="18" charset="0"/>
                        <a:cs typeface="+mn-cs"/>
                      </a:endParaRPr>
                    </a:p>
                  </a:txBody>
                  <a:tcPr marL="68580" marR="68580" marT="0" marB="0"/>
                </a:tc>
                <a:tc>
                  <a:txBody>
                    <a:bodyPr/>
                    <a:lstStyle/>
                    <a:p>
                      <a:pPr>
                        <a:spcAft>
                          <a:spcPts val="900"/>
                        </a:spcAft>
                      </a:pPr>
                      <a:r>
                        <a:rPr lang="en-GB" sz="1100" kern="1200">
                          <a:solidFill>
                            <a:schemeClr val="dk1"/>
                          </a:solidFill>
                          <a:effectLst/>
                          <a:latin typeface="+mn-lt"/>
                          <a:ea typeface="Times New Roman" panose="02020603050405020304" pitchFamily="18" charset="0"/>
                          <a:cs typeface="+mn-cs"/>
                        </a:rPr>
                        <a:t>LSOut to Reply on SA2 for LS on standardization of Northbound SCEF API Charging</a:t>
                      </a:r>
                      <a:endParaRPr lang="en-US" sz="1100" kern="1200">
                        <a:solidFill>
                          <a:schemeClr val="dk1"/>
                        </a:solidFill>
                        <a:effectLst/>
                        <a:latin typeface="+mn-lt"/>
                        <a:ea typeface="Times New Roman" panose="02020603050405020304" pitchFamily="18" charset="0"/>
                        <a:cs typeface="+mn-cs"/>
                      </a:endParaRPr>
                    </a:p>
                  </a:txBody>
                  <a:tcPr marL="68580" marR="68580" marT="0" marB="0"/>
                </a:tc>
                <a:tc>
                  <a:txBody>
                    <a:bodyPr/>
                    <a:lstStyle/>
                    <a:p>
                      <a:pPr>
                        <a:spcAft>
                          <a:spcPts val="0"/>
                        </a:spcAft>
                      </a:pPr>
                      <a:r>
                        <a:rPr lang="sv-SE" sz="1100" kern="1200">
                          <a:solidFill>
                            <a:schemeClr val="dk1"/>
                          </a:solidFill>
                          <a:effectLst/>
                          <a:latin typeface="+mn-lt"/>
                          <a:ea typeface="Times New Roman" panose="02020603050405020304" pitchFamily="18" charset="0"/>
                          <a:cs typeface="+mn-cs"/>
                        </a:rPr>
                        <a:t>SA2</a:t>
                      </a:r>
                    </a:p>
                  </a:txBody>
                  <a:tcPr marL="9525" marR="9525" marT="9525" marB="9525"/>
                </a:tc>
                <a:tc>
                  <a:txBody>
                    <a:bodyPr/>
                    <a:lstStyle/>
                    <a:p>
                      <a:pPr>
                        <a:spcAft>
                          <a:spcPts val="0"/>
                        </a:spcAft>
                      </a:pPr>
                      <a:endParaRPr lang="sv-SE" sz="1100" kern="1200">
                        <a:solidFill>
                          <a:schemeClr val="dk1"/>
                        </a:solidFill>
                        <a:effectLst/>
                        <a:latin typeface="+mn-lt"/>
                        <a:ea typeface="Times New Roman" panose="02020603050405020304" pitchFamily="18" charset="0"/>
                        <a:cs typeface="+mn-cs"/>
                      </a:endParaRPr>
                    </a:p>
                  </a:txBody>
                  <a:tcPr marL="9525" marR="9525" marT="9525" marB="9525"/>
                </a:tc>
                <a:tc>
                  <a:txBody>
                    <a:bodyPr/>
                    <a:lstStyle/>
                    <a:p>
                      <a:pPr>
                        <a:spcAft>
                          <a:spcPts val="0"/>
                        </a:spcAft>
                      </a:pPr>
                      <a:r>
                        <a:rPr lang="en-GB" sz="1100" kern="1200">
                          <a:solidFill>
                            <a:schemeClr val="dk1"/>
                          </a:solidFill>
                          <a:effectLst/>
                          <a:latin typeface="+mn-lt"/>
                          <a:ea typeface="Times New Roman" panose="02020603050405020304" pitchFamily="18" charset="0"/>
                          <a:cs typeface="+mn-cs"/>
                        </a:rPr>
                        <a:t>S5-174048</a:t>
                      </a:r>
                      <a:endParaRPr lang="sv-SE" sz="1100" kern="1200">
                        <a:solidFill>
                          <a:schemeClr val="dk1"/>
                        </a:solidFill>
                        <a:effectLst/>
                        <a:latin typeface="+mn-lt"/>
                        <a:ea typeface="Times New Roman" panose="02020603050405020304" pitchFamily="18" charset="0"/>
                        <a:cs typeface="+mn-cs"/>
                      </a:endParaRPr>
                    </a:p>
                  </a:txBody>
                  <a:tcPr marL="9525" marR="9525" marT="9525" marB="9525"/>
                </a:tc>
                <a:extLst>
                  <a:ext uri="{0D108BD9-81ED-4DB2-BD59-A6C34878D82A}">
                    <a16:rowId xmlns:a16="http://schemas.microsoft.com/office/drawing/2014/main" val="2510739892"/>
                  </a:ext>
                </a:extLst>
              </a:tr>
              <a:tr h="351460">
                <a:tc>
                  <a:txBody>
                    <a:bodyPr/>
                    <a:lstStyle/>
                    <a:p>
                      <a:pPr>
                        <a:spcAft>
                          <a:spcPts val="900"/>
                        </a:spcAft>
                      </a:pPr>
                      <a:r>
                        <a:rPr lang="en-GB" sz="1100" kern="1200">
                          <a:solidFill>
                            <a:schemeClr val="dk1"/>
                          </a:solidFill>
                          <a:effectLst/>
                          <a:latin typeface="+mn-lt"/>
                          <a:ea typeface="Times New Roman" panose="02020603050405020304" pitchFamily="18" charset="0"/>
                          <a:cs typeface="+mn-cs"/>
                        </a:rPr>
                        <a:t>S5-174302</a:t>
                      </a:r>
                      <a:endParaRPr lang="en-US" sz="1100" kern="1200">
                        <a:solidFill>
                          <a:schemeClr val="dk1"/>
                        </a:solidFill>
                        <a:effectLst/>
                        <a:latin typeface="+mn-lt"/>
                        <a:ea typeface="Times New Roman" panose="02020603050405020304" pitchFamily="18" charset="0"/>
                        <a:cs typeface="+mn-cs"/>
                      </a:endParaRPr>
                    </a:p>
                    <a:p>
                      <a:pPr>
                        <a:spcAft>
                          <a:spcPts val="900"/>
                        </a:spcAft>
                      </a:pPr>
                      <a:r>
                        <a:rPr lang="en-GB" sz="1100" kern="1200">
                          <a:solidFill>
                            <a:schemeClr val="dk1"/>
                          </a:solidFill>
                          <a:effectLst/>
                          <a:latin typeface="+mn-lt"/>
                          <a:ea typeface="Times New Roman" panose="02020603050405020304" pitchFamily="18" charset="0"/>
                          <a:cs typeface="+mn-cs"/>
                        </a:rPr>
                        <a:t> </a:t>
                      </a:r>
                      <a:endParaRPr lang="en-US" sz="1100" kern="1200">
                        <a:solidFill>
                          <a:schemeClr val="dk1"/>
                        </a:solidFill>
                        <a:effectLst/>
                        <a:latin typeface="+mn-lt"/>
                        <a:ea typeface="Times New Roman" panose="02020603050405020304" pitchFamily="18" charset="0"/>
                        <a:cs typeface="+mn-cs"/>
                      </a:endParaRPr>
                    </a:p>
                  </a:txBody>
                  <a:tcPr marL="68580" marR="68580" marT="0" marB="0"/>
                </a:tc>
                <a:tc>
                  <a:txBody>
                    <a:bodyPr/>
                    <a:lstStyle/>
                    <a:p>
                      <a:pPr>
                        <a:spcAft>
                          <a:spcPts val="900"/>
                        </a:spcAft>
                      </a:pPr>
                      <a:r>
                        <a:rPr lang="en-GB" sz="1100" kern="1200">
                          <a:solidFill>
                            <a:schemeClr val="dk1"/>
                          </a:solidFill>
                          <a:effectLst/>
                          <a:latin typeface="+mn-lt"/>
                          <a:ea typeface="Times New Roman" panose="02020603050405020304" pitchFamily="18" charset="0"/>
                          <a:cs typeface="+mn-cs"/>
                        </a:rPr>
                        <a:t>Response LS to SA6 Response LS from SA6 to SA5 on standardization of Northbound SCEF API Charging</a:t>
                      </a:r>
                      <a:endParaRPr lang="en-US" sz="1100" kern="1200">
                        <a:solidFill>
                          <a:schemeClr val="dk1"/>
                        </a:solidFill>
                        <a:effectLst/>
                        <a:latin typeface="+mn-lt"/>
                        <a:ea typeface="Times New Roman" panose="02020603050405020304" pitchFamily="18" charset="0"/>
                        <a:cs typeface="+mn-cs"/>
                      </a:endParaRPr>
                    </a:p>
                  </a:txBody>
                  <a:tcPr marL="68580" marR="68580" marT="0" marB="0"/>
                </a:tc>
                <a:tc>
                  <a:txBody>
                    <a:bodyPr/>
                    <a:lstStyle/>
                    <a:p>
                      <a:pPr>
                        <a:spcAft>
                          <a:spcPts val="0"/>
                        </a:spcAft>
                      </a:pPr>
                      <a:r>
                        <a:rPr lang="sv-SE" sz="1100" kern="1200">
                          <a:solidFill>
                            <a:schemeClr val="dk1"/>
                          </a:solidFill>
                          <a:effectLst/>
                          <a:latin typeface="+mn-lt"/>
                          <a:ea typeface="Times New Roman" panose="02020603050405020304" pitchFamily="18" charset="0"/>
                          <a:cs typeface="+mn-cs"/>
                        </a:rPr>
                        <a:t>SA6</a:t>
                      </a:r>
                    </a:p>
                  </a:txBody>
                  <a:tcPr marL="9525" marR="9525" marT="9525" marB="9525"/>
                </a:tc>
                <a:tc>
                  <a:txBody>
                    <a:bodyPr/>
                    <a:lstStyle/>
                    <a:p>
                      <a:pPr>
                        <a:spcAft>
                          <a:spcPts val="0"/>
                        </a:spcAft>
                      </a:pPr>
                      <a:endParaRPr lang="sv-SE" sz="1100" kern="1200">
                        <a:solidFill>
                          <a:schemeClr val="dk1"/>
                        </a:solidFill>
                        <a:effectLst/>
                        <a:latin typeface="+mn-lt"/>
                        <a:ea typeface="Times New Roman" panose="02020603050405020304" pitchFamily="18" charset="0"/>
                        <a:cs typeface="+mn-cs"/>
                      </a:endParaRPr>
                    </a:p>
                  </a:txBody>
                  <a:tcPr marL="9525" marR="9525" marT="9525" marB="9525"/>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GB" sz="1100" kern="1200">
                          <a:solidFill>
                            <a:schemeClr val="dk1"/>
                          </a:solidFill>
                          <a:effectLst/>
                          <a:latin typeface="+mn-lt"/>
                          <a:ea typeface="Times New Roman" panose="02020603050405020304" pitchFamily="18" charset="0"/>
                          <a:cs typeface="+mn-cs"/>
                        </a:rPr>
                        <a:t>S5-174084</a:t>
                      </a:r>
                      <a:endParaRPr lang="en-US" sz="1100" kern="1200">
                        <a:solidFill>
                          <a:schemeClr val="dk1"/>
                        </a:solidFill>
                        <a:effectLst/>
                        <a:latin typeface="+mn-lt"/>
                        <a:ea typeface="Times New Roman" panose="02020603050405020304" pitchFamily="18" charset="0"/>
                        <a:cs typeface="+mn-cs"/>
                      </a:endParaRPr>
                    </a:p>
                    <a:p>
                      <a:endParaRPr lang="sv-SE" sz="1100" kern="1200">
                        <a:solidFill>
                          <a:schemeClr val="dk1"/>
                        </a:solidFill>
                        <a:effectLst/>
                        <a:latin typeface="+mn-lt"/>
                        <a:ea typeface="Times New Roman" panose="02020603050405020304" pitchFamily="18" charset="0"/>
                        <a:cs typeface="+mn-cs"/>
                      </a:endParaRPr>
                    </a:p>
                  </a:txBody>
                  <a:tcPr marL="9525" marR="9525" marT="9525" marB="9525"/>
                </a:tc>
                <a:extLst>
                  <a:ext uri="{0D108BD9-81ED-4DB2-BD59-A6C34878D82A}">
                    <a16:rowId xmlns:a16="http://schemas.microsoft.com/office/drawing/2014/main" val="2172068513"/>
                  </a:ext>
                </a:extLst>
              </a:tr>
              <a:tr h="494691">
                <a:tc>
                  <a:txBody>
                    <a:bodyPr/>
                    <a:lstStyle/>
                    <a:p>
                      <a:pPr>
                        <a:spcAft>
                          <a:spcPts val="900"/>
                        </a:spcAft>
                      </a:pPr>
                      <a:r>
                        <a:rPr lang="en-GB" sz="1100" kern="1200">
                          <a:solidFill>
                            <a:schemeClr val="dk1"/>
                          </a:solidFill>
                          <a:effectLst/>
                          <a:latin typeface="+mn-lt"/>
                          <a:ea typeface="Times New Roman" panose="02020603050405020304" pitchFamily="18" charset="0"/>
                          <a:cs typeface="+mn-cs"/>
                        </a:rPr>
                        <a:t>S5-174322</a:t>
                      </a:r>
                      <a:endParaRPr lang="en-US" sz="1100" kern="1200">
                        <a:solidFill>
                          <a:schemeClr val="dk1"/>
                        </a:solidFill>
                        <a:effectLst/>
                        <a:latin typeface="+mn-lt"/>
                        <a:ea typeface="Times New Roman" panose="02020603050405020304" pitchFamily="18" charset="0"/>
                        <a:cs typeface="+mn-cs"/>
                      </a:endParaRPr>
                    </a:p>
                  </a:txBody>
                  <a:tcPr marL="68580" marR="68580" marT="0" marB="0"/>
                </a:tc>
                <a:tc>
                  <a:txBody>
                    <a:bodyPr/>
                    <a:lstStyle/>
                    <a:p>
                      <a:pPr>
                        <a:spcAft>
                          <a:spcPts val="900"/>
                        </a:spcAft>
                      </a:pPr>
                      <a:r>
                        <a:rPr lang="en-GB" sz="1100" kern="1200">
                          <a:solidFill>
                            <a:schemeClr val="dk1"/>
                          </a:solidFill>
                          <a:effectLst/>
                          <a:latin typeface="+mn-lt"/>
                          <a:ea typeface="Times New Roman" panose="02020603050405020304" pitchFamily="18" charset="0"/>
                          <a:cs typeface="+mn-cs"/>
                        </a:rPr>
                        <a:t>LS reply to LS from ETSI TC LI on Request of updated information on SA5 standards or reports related to billing systems and parameters for 5G access and services</a:t>
                      </a:r>
                      <a:endParaRPr lang="en-US" sz="1100" kern="1200">
                        <a:solidFill>
                          <a:schemeClr val="dk1"/>
                        </a:solidFill>
                        <a:effectLst/>
                        <a:latin typeface="+mn-lt"/>
                        <a:ea typeface="Times New Roman" panose="02020603050405020304" pitchFamily="18" charset="0"/>
                        <a:cs typeface="+mn-cs"/>
                      </a:endParaRPr>
                    </a:p>
                  </a:txBody>
                  <a:tcPr marL="68580" marR="68580" marT="0" marB="0"/>
                </a:tc>
                <a:tc>
                  <a:txBody>
                    <a:bodyPr/>
                    <a:lstStyle/>
                    <a:p>
                      <a:pPr>
                        <a:spcAft>
                          <a:spcPts val="0"/>
                        </a:spcAft>
                      </a:pPr>
                      <a:r>
                        <a:rPr lang="sv-SE" sz="1100" kern="1200">
                          <a:solidFill>
                            <a:schemeClr val="dk1"/>
                          </a:solidFill>
                          <a:effectLst/>
                          <a:latin typeface="+mn-lt"/>
                          <a:ea typeface="Times New Roman" panose="02020603050405020304" pitchFamily="18" charset="0"/>
                          <a:cs typeface="+mn-cs"/>
                        </a:rPr>
                        <a:t>ETSI TC LI</a:t>
                      </a:r>
                    </a:p>
                  </a:txBody>
                  <a:tcPr marL="9525" marR="9525" marT="9525" marB="9525"/>
                </a:tc>
                <a:tc>
                  <a:txBody>
                    <a:bodyPr/>
                    <a:lstStyle/>
                    <a:p>
                      <a:pPr>
                        <a:spcAft>
                          <a:spcPts val="0"/>
                        </a:spcAft>
                      </a:pPr>
                      <a:r>
                        <a:rPr lang="sv-SE" sz="1100" kern="1200">
                          <a:solidFill>
                            <a:schemeClr val="dk1"/>
                          </a:solidFill>
                          <a:effectLst/>
                          <a:latin typeface="+mn-lt"/>
                          <a:ea typeface="Times New Roman" panose="02020603050405020304" pitchFamily="18" charset="0"/>
                          <a:cs typeface="+mn-cs"/>
                        </a:rPr>
                        <a:t>SA3-LI, SA1</a:t>
                      </a:r>
                    </a:p>
                  </a:txBody>
                  <a:tcPr marL="9525" marR="9525" marT="9525" marB="9525"/>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GB" sz="1100" kern="1200">
                          <a:solidFill>
                            <a:schemeClr val="dk1"/>
                          </a:solidFill>
                          <a:effectLst/>
                          <a:latin typeface="+mn-lt"/>
                          <a:ea typeface="Times New Roman" panose="02020603050405020304" pitchFamily="18" charset="0"/>
                          <a:cs typeface="+mn-cs"/>
                        </a:rPr>
                        <a:t>S5-174073</a:t>
                      </a:r>
                      <a:endParaRPr lang="en-US" sz="1100" kern="1200">
                        <a:solidFill>
                          <a:schemeClr val="dk1"/>
                        </a:solidFill>
                        <a:effectLst/>
                        <a:latin typeface="+mn-lt"/>
                        <a:ea typeface="Times New Roman" panose="02020603050405020304" pitchFamily="18" charset="0"/>
                        <a:cs typeface="+mn-cs"/>
                      </a:endParaRPr>
                    </a:p>
                    <a:p>
                      <a:endParaRPr lang="sv-SE" sz="1100" kern="1200">
                        <a:solidFill>
                          <a:schemeClr val="dk1"/>
                        </a:solidFill>
                        <a:effectLst/>
                        <a:latin typeface="+mn-lt"/>
                        <a:ea typeface="Times New Roman" panose="02020603050405020304" pitchFamily="18" charset="0"/>
                        <a:cs typeface="+mn-cs"/>
                      </a:endParaRPr>
                    </a:p>
                  </a:txBody>
                  <a:tcPr marL="9525" marR="9525" marT="9525" marB="9525"/>
                </a:tc>
                <a:extLst>
                  <a:ext uri="{0D108BD9-81ED-4DB2-BD59-A6C34878D82A}">
                    <a16:rowId xmlns:a16="http://schemas.microsoft.com/office/drawing/2014/main" val="3967616812"/>
                  </a:ext>
                </a:extLst>
              </a:tr>
              <a:tr h="351460">
                <a:tc>
                  <a:txBody>
                    <a:bodyPr/>
                    <a:lstStyle/>
                    <a:p>
                      <a:pPr>
                        <a:spcAft>
                          <a:spcPts val="900"/>
                        </a:spcAft>
                      </a:pPr>
                      <a:r>
                        <a:rPr lang="en-GB" sz="1100" kern="1200">
                          <a:solidFill>
                            <a:schemeClr val="dk1"/>
                          </a:solidFill>
                          <a:effectLst/>
                          <a:latin typeface="+mn-lt"/>
                          <a:ea typeface="Times New Roman" panose="02020603050405020304" pitchFamily="18" charset="0"/>
                          <a:cs typeface="+mn-cs"/>
                        </a:rPr>
                        <a:t>S5-174378</a:t>
                      </a:r>
                      <a:endParaRPr lang="en-US" sz="1100" kern="1200">
                        <a:solidFill>
                          <a:schemeClr val="dk1"/>
                        </a:solidFill>
                        <a:effectLst/>
                        <a:latin typeface="+mn-lt"/>
                        <a:ea typeface="Times New Roman" panose="02020603050405020304" pitchFamily="18" charset="0"/>
                        <a:cs typeface="+mn-cs"/>
                      </a:endParaRPr>
                    </a:p>
                  </a:txBody>
                  <a:tcPr marL="68580" marR="68580" marT="0" marB="0"/>
                </a:tc>
                <a:tc>
                  <a:txBody>
                    <a:bodyPr/>
                    <a:lstStyle/>
                    <a:p>
                      <a:pPr>
                        <a:spcAft>
                          <a:spcPts val="900"/>
                        </a:spcAft>
                      </a:pPr>
                      <a:r>
                        <a:rPr lang="en-GB" sz="1100" kern="1200">
                          <a:solidFill>
                            <a:schemeClr val="dk1"/>
                          </a:solidFill>
                          <a:effectLst/>
                          <a:latin typeface="+mn-lt"/>
                          <a:ea typeface="Times New Roman" panose="02020603050405020304" pitchFamily="18" charset="0"/>
                          <a:cs typeface="+mn-cs"/>
                        </a:rPr>
                        <a:t>LS to SA2 and CT4 on 5G Charging Study Phase 1 on N4</a:t>
                      </a:r>
                      <a:endParaRPr lang="en-US" sz="1100" kern="1200">
                        <a:solidFill>
                          <a:schemeClr val="dk1"/>
                        </a:solidFill>
                        <a:effectLst/>
                        <a:latin typeface="+mn-lt"/>
                        <a:ea typeface="Times New Roman" panose="02020603050405020304" pitchFamily="18" charset="0"/>
                        <a:cs typeface="+mn-cs"/>
                      </a:endParaRPr>
                    </a:p>
                  </a:txBody>
                  <a:tcPr marL="68580" marR="68580" marT="0" marB="0"/>
                </a:tc>
                <a:tc>
                  <a:txBody>
                    <a:bodyPr/>
                    <a:lstStyle/>
                    <a:p>
                      <a:pPr>
                        <a:spcAft>
                          <a:spcPts val="0"/>
                        </a:spcAft>
                      </a:pPr>
                      <a:r>
                        <a:rPr lang="sv-SE" sz="1100" kern="1200">
                          <a:solidFill>
                            <a:schemeClr val="dk1"/>
                          </a:solidFill>
                          <a:effectLst/>
                          <a:latin typeface="+mn-lt"/>
                          <a:ea typeface="Times New Roman" panose="02020603050405020304" pitchFamily="18" charset="0"/>
                          <a:cs typeface="+mn-cs"/>
                        </a:rPr>
                        <a:t>SA2, CT4</a:t>
                      </a:r>
                    </a:p>
                  </a:txBody>
                  <a:tcPr marL="9525" marR="9525" marT="9525" marB="9525"/>
                </a:tc>
                <a:tc>
                  <a:txBody>
                    <a:bodyPr/>
                    <a:lstStyle/>
                    <a:p>
                      <a:pPr>
                        <a:spcAft>
                          <a:spcPts val="0"/>
                        </a:spcAft>
                      </a:pPr>
                      <a:endParaRPr lang="sv-SE" sz="1100" kern="1200">
                        <a:solidFill>
                          <a:schemeClr val="dk1"/>
                        </a:solidFill>
                        <a:effectLst/>
                        <a:latin typeface="+mn-lt"/>
                        <a:ea typeface="Times New Roman" panose="02020603050405020304" pitchFamily="18" charset="0"/>
                        <a:cs typeface="+mn-cs"/>
                      </a:endParaRPr>
                    </a:p>
                  </a:txBody>
                  <a:tcPr marL="9525" marR="9525" marT="9525" marB="9525"/>
                </a:tc>
                <a:tc>
                  <a:txBody>
                    <a:bodyPr/>
                    <a:lstStyle/>
                    <a:p>
                      <a:pPr>
                        <a:spcAft>
                          <a:spcPts val="0"/>
                        </a:spcAft>
                      </a:pPr>
                      <a:endParaRPr lang="sv-SE" sz="1100" kern="1200">
                        <a:solidFill>
                          <a:schemeClr val="dk1"/>
                        </a:solidFill>
                        <a:effectLst/>
                        <a:latin typeface="+mn-lt"/>
                        <a:ea typeface="Times New Roman" panose="02020603050405020304" pitchFamily="18" charset="0"/>
                        <a:cs typeface="+mn-cs"/>
                      </a:endParaRPr>
                    </a:p>
                  </a:txBody>
                  <a:tcPr marL="9525" marR="9525" marT="9525" marB="9525"/>
                </a:tc>
                <a:extLst>
                  <a:ext uri="{0D108BD9-81ED-4DB2-BD59-A6C34878D82A}">
                    <a16:rowId xmlns:a16="http://schemas.microsoft.com/office/drawing/2014/main" val="1070780085"/>
                  </a:ext>
                </a:extLst>
              </a:tr>
            </a:tbl>
          </a:graphicData>
        </a:graphic>
      </p:graphicFrame>
    </p:spTree>
    <p:extLst>
      <p:ext uri="{BB962C8B-B14F-4D97-AF65-F5344CB8AC3E}">
        <p14:creationId xmlns:p14="http://schemas.microsoft.com/office/powerpoint/2010/main" val="139763649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573206" y="260350"/>
            <a:ext cx="9253182" cy="685800"/>
          </a:xfrm>
          <a:prstGeom prst="rect">
            <a:avLst/>
          </a:prstGeom>
          <a:noFill/>
          <a:ln w="12700">
            <a:noFill/>
            <a:miter lim="800000"/>
            <a:headEnd/>
            <a:tailEnd/>
          </a:ln>
        </p:spPr>
        <p:txBody>
          <a:bodyPr lIns="90488" tIns="44450" rIns="90488" bIns="44450" anchor="ctr"/>
          <a:lstStyle/>
          <a:p>
            <a:pPr algn="ctr">
              <a:defRPr/>
            </a:pPr>
            <a:r>
              <a:rPr lang="en-US" altLang="zh-CN" sz="3200" kern="0">
                <a:solidFill>
                  <a:srgbClr val="FF0000"/>
                </a:solidFill>
                <a:latin typeface="Calibri"/>
                <a:cs typeface="+mj-cs"/>
              </a:rPr>
              <a:t>New/Update </a:t>
            </a:r>
            <a:r>
              <a:rPr lang="en-US" altLang="zh-CN" sz="3200" kern="0" dirty="0">
                <a:solidFill>
                  <a:srgbClr val="FF0000"/>
                </a:solidFill>
                <a:latin typeface="Calibri"/>
                <a:cs typeface="+mj-cs"/>
              </a:rPr>
              <a:t>Work Item proposals (1/1)</a:t>
            </a:r>
          </a:p>
          <a:p>
            <a:pPr algn="ctr">
              <a:defRPr/>
            </a:pPr>
            <a:r>
              <a:rPr lang="en-US" altLang="zh-CN" sz="2400" dirty="0">
                <a:solidFill>
                  <a:srgbClr val="FF0000"/>
                </a:solidFill>
                <a:latin typeface="Calibri"/>
                <a:cs typeface="Times New Roman" pitchFamily="18" charset="0"/>
              </a:rPr>
              <a:t>For approval by SA5 closing plenary</a:t>
            </a:r>
            <a:endParaRPr lang="en-GB" altLang="zh-CN" sz="24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2102390432"/>
              </p:ext>
            </p:extLst>
          </p:nvPr>
        </p:nvGraphicFramePr>
        <p:xfrm>
          <a:off x="1007233" y="2046913"/>
          <a:ext cx="8385127" cy="1161730"/>
        </p:xfrm>
        <a:graphic>
          <a:graphicData uri="http://schemas.openxmlformats.org/drawingml/2006/table">
            <a:tbl>
              <a:tblPr/>
              <a:tblGrid>
                <a:gridCol w="1331710">
                  <a:extLst>
                    <a:ext uri="{9D8B030D-6E8A-4147-A177-3AD203B41FA5}">
                      <a16:colId xmlns:a16="http://schemas.microsoft.com/office/drawing/2014/main" val="20000"/>
                    </a:ext>
                  </a:extLst>
                </a:gridCol>
                <a:gridCol w="7053417">
                  <a:extLst>
                    <a:ext uri="{9D8B030D-6E8A-4147-A177-3AD203B41FA5}">
                      <a16:colId xmlns:a16="http://schemas.microsoft.com/office/drawing/2014/main" val="20001"/>
                    </a:ext>
                  </a:extLst>
                </a:gridCol>
              </a:tblGrid>
              <a:tr h="625297">
                <a:tc>
                  <a:txBody>
                    <a:bodyPr/>
                    <a:lstStyle/>
                    <a:p>
                      <a:pPr marL="7200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err="1">
                          <a:ln>
                            <a:noFill/>
                          </a:ln>
                          <a:solidFill>
                            <a:schemeClr val="tx1"/>
                          </a:solidFill>
                          <a:effectLst/>
                          <a:latin typeface="Calibri" pitchFamily="34" charset="0"/>
                          <a:ea typeface="宋体" pitchFamily="2" charset="-122"/>
                          <a:cs typeface="Arial" charset="0"/>
                        </a:rPr>
                        <a:t>TDoc</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36433">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S5-174379</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latinLnBrk="0" hangingPunct="1">
                        <a:spcAft>
                          <a:spcPts val="900"/>
                        </a:spcAft>
                      </a:pPr>
                      <a:r>
                        <a:rPr lang="en-GB" sz="1400" b="1" i="0" u="none" strike="noStrike" kern="1200">
                          <a:solidFill>
                            <a:schemeClr val="tx1"/>
                          </a:solidFill>
                          <a:effectLst/>
                          <a:latin typeface="Arial" panose="020B0604020202020204" pitchFamily="34" charset="0"/>
                          <a:ea typeface="+mn-ea"/>
                          <a:cs typeface="+mn-cs"/>
                        </a:rPr>
                        <a:t>Update</a:t>
                      </a:r>
                      <a:r>
                        <a:rPr lang="en-GB" sz="1400" b="0" i="0" u="none" strike="noStrike" kern="1200">
                          <a:solidFill>
                            <a:schemeClr val="tx1"/>
                          </a:solidFill>
                          <a:effectLst/>
                          <a:latin typeface="Arial" panose="020B0604020202020204" pitchFamily="34" charset="0"/>
                          <a:ea typeface="+mn-ea"/>
                          <a:cs typeface="+mn-cs"/>
                        </a:rPr>
                        <a:t> "Study on Charging Aspects of 5G System Architecture Phase 1"</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369207408"/>
                  </a:ext>
                </a:extLst>
              </a:tr>
            </a:tbl>
          </a:graphicData>
        </a:graphic>
      </p:graphicFrame>
    </p:spTree>
    <p:extLst>
      <p:ext uri="{BB962C8B-B14F-4D97-AF65-F5344CB8AC3E}">
        <p14:creationId xmlns:p14="http://schemas.microsoft.com/office/powerpoint/2010/main" val="455952544"/>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a:solidFill>
                  <a:srgbClr val="FF0000"/>
                </a:solidFill>
                <a:latin typeface="Calibri"/>
                <a:cs typeface="+mj-cs"/>
              </a:rPr>
              <a:t>Charging TSs &amp; TRs</a:t>
            </a:r>
            <a:endParaRPr lang="en-GB" altLang="zh-CN" sz="32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nvPr>
        </p:nvGraphicFramePr>
        <p:xfrm>
          <a:off x="1955800" y="1258889"/>
          <a:ext cx="8272812" cy="1093726"/>
        </p:xfrm>
        <a:graphic>
          <a:graphicData uri="http://schemas.openxmlformats.org/drawingml/2006/table">
            <a:tbl>
              <a:tblPr/>
              <a:tblGrid>
                <a:gridCol w="1315113">
                  <a:extLst>
                    <a:ext uri="{9D8B030D-6E8A-4147-A177-3AD203B41FA5}">
                      <a16:colId xmlns:a16="http://schemas.microsoft.com/office/drawing/2014/main" val="20000"/>
                    </a:ext>
                  </a:extLst>
                </a:gridCol>
                <a:gridCol w="6957699">
                  <a:extLst>
                    <a:ext uri="{9D8B030D-6E8A-4147-A177-3AD203B41FA5}">
                      <a16:colId xmlns:a16="http://schemas.microsoft.com/office/drawing/2014/main" val="20001"/>
                    </a:ext>
                  </a:extLst>
                </a:gridCol>
              </a:tblGrid>
              <a:tr h="45087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Number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72AF2F"/>
                    </a:solidFill>
                  </a:tcPr>
                </a:tc>
                <a:extLst>
                  <a:ext uri="{0D108BD9-81ED-4DB2-BD59-A6C34878D82A}">
                    <a16:rowId xmlns:a16="http://schemas.microsoft.com/office/drawing/2014/main" val="10000"/>
                  </a:ext>
                </a:extLst>
              </a:tr>
              <a:tr h="642853">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S5-174377</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Presentation of draft TR 32.899 to SA#77 for information</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4135626484"/>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573206" y="260350"/>
            <a:ext cx="9253182" cy="685800"/>
          </a:xfrm>
          <a:prstGeom prst="rect">
            <a:avLst/>
          </a:prstGeom>
          <a:noFill/>
          <a:ln w="12700">
            <a:noFill/>
            <a:miter lim="800000"/>
            <a:headEnd/>
            <a:tailEnd/>
          </a:ln>
        </p:spPr>
        <p:txBody>
          <a:bodyPr lIns="90488" tIns="44450" rIns="90488" bIns="44450" anchor="ctr"/>
          <a:lstStyle/>
          <a:p>
            <a:pPr algn="ctr">
              <a:defRPr/>
            </a:pPr>
            <a:r>
              <a:rPr lang="en-US" altLang="zh-CN" sz="3200" kern="0">
                <a:solidFill>
                  <a:srgbClr val="FF0000"/>
                </a:solidFill>
                <a:latin typeface="Calibri"/>
                <a:cs typeface="+mj-cs"/>
              </a:rPr>
              <a:t>Charging </a:t>
            </a:r>
            <a:r>
              <a:rPr lang="en-US" altLang="zh-CN" sz="3200" kern="0" dirty="0">
                <a:solidFill>
                  <a:srgbClr val="FF0000"/>
                </a:solidFill>
                <a:latin typeface="Calibri"/>
                <a:cs typeface="+mj-cs"/>
              </a:rPr>
              <a:t>Maintenance and Rel-15 small Enhancements </a:t>
            </a:r>
            <a:r>
              <a:rPr lang="en-US" altLang="zh-CN" sz="3200" kern="0">
                <a:solidFill>
                  <a:srgbClr val="FF0000"/>
                </a:solidFill>
                <a:latin typeface="Calibri"/>
                <a:cs typeface="+mj-cs"/>
              </a:rPr>
              <a:t>(1/2)</a:t>
            </a:r>
            <a:endParaRPr lang="en-GB" altLang="zh-CN" sz="32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847753875"/>
              </p:ext>
            </p:extLst>
          </p:nvPr>
        </p:nvGraphicFramePr>
        <p:xfrm>
          <a:off x="942363" y="1788919"/>
          <a:ext cx="8385127" cy="4522819"/>
        </p:xfrm>
        <a:graphic>
          <a:graphicData uri="http://schemas.openxmlformats.org/drawingml/2006/table">
            <a:tbl>
              <a:tblPr/>
              <a:tblGrid>
                <a:gridCol w="1331710">
                  <a:extLst>
                    <a:ext uri="{9D8B030D-6E8A-4147-A177-3AD203B41FA5}">
                      <a16:colId xmlns:a16="http://schemas.microsoft.com/office/drawing/2014/main" val="20000"/>
                    </a:ext>
                  </a:extLst>
                </a:gridCol>
                <a:gridCol w="7053417">
                  <a:extLst>
                    <a:ext uri="{9D8B030D-6E8A-4147-A177-3AD203B41FA5}">
                      <a16:colId xmlns:a16="http://schemas.microsoft.com/office/drawing/2014/main" val="20001"/>
                    </a:ext>
                  </a:extLst>
                </a:gridCol>
              </a:tblGrid>
              <a:tr h="645638">
                <a:tc>
                  <a:txBody>
                    <a:bodyPr/>
                    <a:lstStyle/>
                    <a:p>
                      <a:pPr marL="7200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err="1">
                          <a:ln>
                            <a:noFill/>
                          </a:ln>
                          <a:solidFill>
                            <a:schemeClr val="tx1"/>
                          </a:solidFill>
                          <a:effectLst/>
                          <a:latin typeface="Calibri" pitchFamily="34" charset="0"/>
                          <a:ea typeface="宋体" pitchFamily="2" charset="-122"/>
                          <a:cs typeface="Arial" charset="0"/>
                        </a:rPr>
                        <a:t>TDoc</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53883">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S5-174074</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spcAft>
                          <a:spcPts val="900"/>
                        </a:spcAft>
                      </a:pPr>
                      <a:r>
                        <a:rPr lang="en-GB" sz="1400" b="0" i="0" u="none" strike="noStrike" kern="1200">
                          <a:solidFill>
                            <a:schemeClr val="tx1"/>
                          </a:solidFill>
                          <a:effectLst/>
                          <a:latin typeface="Arial" panose="020B0604020202020204" pitchFamily="34" charset="0"/>
                          <a:ea typeface="+mn-ea"/>
                          <a:cs typeface="+mn-cs"/>
                        </a:rPr>
                        <a:t>Rel-14 CR 32.298 Correction on handling of Private and Public user ID for IMS charging</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369207408"/>
                  </a:ext>
                </a:extLst>
              </a:tr>
              <a:tr h="553883">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S5-174075</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spcAft>
                          <a:spcPts val="900"/>
                        </a:spcAft>
                      </a:pPr>
                      <a:r>
                        <a:rPr lang="en-GB" sz="1400" b="0" i="0" u="none" strike="noStrike" kern="1200">
                          <a:solidFill>
                            <a:schemeClr val="tx1"/>
                          </a:solidFill>
                          <a:effectLst/>
                          <a:latin typeface="Arial" panose="020B0604020202020204" pitchFamily="34" charset="0"/>
                          <a:ea typeface="+mn-ea"/>
                          <a:cs typeface="+mn-cs"/>
                        </a:rPr>
                        <a:t>Rel-13 CR 32.298 Correction on handling of Private and Public user ID for IMS charging</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733196816"/>
                  </a:ext>
                </a:extLst>
              </a:tr>
              <a:tr h="553883">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S5-174076</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spcAft>
                          <a:spcPts val="900"/>
                        </a:spcAft>
                      </a:pPr>
                      <a:r>
                        <a:rPr lang="en-GB" sz="1400" b="0" i="0" u="none" strike="noStrike" kern="1200">
                          <a:solidFill>
                            <a:schemeClr val="tx1"/>
                          </a:solidFill>
                          <a:effectLst/>
                          <a:latin typeface="Arial" panose="020B0604020202020204" pitchFamily="34" charset="0"/>
                          <a:ea typeface="+mn-ea"/>
                          <a:cs typeface="+mn-cs"/>
                        </a:rPr>
                        <a:t>Rel-12 CR 32.298 Correction on handling of Private and Public user ID for IMS charging</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731845379"/>
                  </a:ext>
                </a:extLst>
              </a:tr>
              <a:tr h="553883">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S5-174077</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spcAft>
                          <a:spcPts val="900"/>
                        </a:spcAft>
                      </a:pPr>
                      <a:r>
                        <a:rPr lang="en-GB" sz="1400" b="0" i="0" u="none" strike="noStrike" kern="1200">
                          <a:solidFill>
                            <a:schemeClr val="tx1"/>
                          </a:solidFill>
                          <a:effectLst/>
                          <a:latin typeface="Arial" panose="020B0604020202020204" pitchFamily="34" charset="0"/>
                          <a:ea typeface="+mn-ea"/>
                          <a:cs typeface="+mn-cs"/>
                        </a:rPr>
                        <a:t>Rel-11 CR 32.298 Correction on handling of Private and Public user ID for IMS charging</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13589511"/>
                  </a:ext>
                </a:extLst>
              </a:tr>
              <a:tr h="553883">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S5-174081</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spcAft>
                          <a:spcPts val="900"/>
                        </a:spcAft>
                      </a:pPr>
                      <a:r>
                        <a:rPr lang="en-GB" sz="1400" b="0" i="0" u="none" strike="noStrike" kern="1200">
                          <a:solidFill>
                            <a:schemeClr val="tx1"/>
                          </a:solidFill>
                          <a:effectLst/>
                          <a:latin typeface="Arial" panose="020B0604020202020204" pitchFamily="34" charset="0"/>
                          <a:ea typeface="+mn-ea"/>
                          <a:cs typeface="+mn-cs"/>
                        </a:rPr>
                        <a:t>Rel-14 CR 32.298 Addition of the fields ProSe Direct Discovery for Public Safety</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923887415"/>
                  </a:ext>
                </a:extLst>
              </a:tr>
              <a:tr h="553883">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S5-174310</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spcAft>
                          <a:spcPts val="900"/>
                        </a:spcAft>
                      </a:pPr>
                      <a:r>
                        <a:rPr lang="en-GB" sz="1400" b="0" i="0" u="none" strike="noStrike" kern="1200">
                          <a:solidFill>
                            <a:schemeClr val="tx1"/>
                          </a:solidFill>
                          <a:effectLst/>
                          <a:latin typeface="Arial" panose="020B0604020202020204" pitchFamily="34" charset="0"/>
                          <a:ea typeface="+mn-ea"/>
                          <a:cs typeface="+mn-cs"/>
                        </a:rPr>
                        <a:t>Rel-14 CR 32.298 Addition of FE Identifier List to IMS Charging</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278221365"/>
                  </a:ext>
                </a:extLst>
              </a:tr>
              <a:tr h="553883">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S5-174131</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spcAft>
                          <a:spcPts val="900"/>
                        </a:spcAft>
                      </a:pPr>
                      <a:r>
                        <a:rPr lang="en-GB" sz="1400" b="0" i="0" u="none" strike="noStrike" kern="1200">
                          <a:solidFill>
                            <a:schemeClr val="tx1"/>
                          </a:solidFill>
                          <a:effectLst/>
                          <a:latin typeface="Arial" panose="020B0604020202020204" pitchFamily="34" charset="0"/>
                          <a:ea typeface="+mn-ea"/>
                          <a:cs typeface="+mn-cs"/>
                        </a:rPr>
                        <a:t>Rel-14 CR 32.298 Introduce T4 Device Trigger charging</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167054994"/>
                  </a:ext>
                </a:extLst>
              </a:tr>
            </a:tbl>
          </a:graphicData>
        </a:graphic>
      </p:graphicFrame>
      <p:sp>
        <p:nvSpPr>
          <p:cNvPr id="4" name="Rectangle 3"/>
          <p:cNvSpPr/>
          <p:nvPr/>
        </p:nvSpPr>
        <p:spPr>
          <a:xfrm>
            <a:off x="573206" y="1204144"/>
            <a:ext cx="9887824" cy="584775"/>
          </a:xfrm>
          <a:prstGeom prst="rect">
            <a:avLst/>
          </a:prstGeom>
        </p:spPr>
        <p:txBody>
          <a:bodyPr wrap="square">
            <a:spAutoFit/>
          </a:bodyPr>
          <a:lstStyle/>
          <a:p>
            <a:pPr marL="533400" lvl="0" indent="-533400">
              <a:spcBef>
                <a:spcPct val="20000"/>
              </a:spcBef>
              <a:buBlip>
                <a:blip r:embed="rId3"/>
              </a:buBlip>
            </a:pPr>
            <a:r>
              <a:rPr lang="en-US" altLang="zh-CN" sz="3200" kern="0">
                <a:solidFill>
                  <a:prstClr val="black"/>
                </a:solidFill>
                <a:latin typeface="Calibri"/>
                <a:cs typeface="+mn-cs"/>
              </a:rPr>
              <a:t>Package for resubmission (already agreed at SA5#113)</a:t>
            </a:r>
          </a:p>
        </p:txBody>
      </p:sp>
    </p:spTree>
    <p:extLst>
      <p:ext uri="{BB962C8B-B14F-4D97-AF65-F5344CB8AC3E}">
        <p14:creationId xmlns:p14="http://schemas.microsoft.com/office/powerpoint/2010/main" val="3132899243"/>
      </p:ext>
    </p:extLst>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573206" y="260350"/>
            <a:ext cx="9253182" cy="685800"/>
          </a:xfrm>
          <a:prstGeom prst="rect">
            <a:avLst/>
          </a:prstGeom>
          <a:noFill/>
          <a:ln w="12700">
            <a:noFill/>
            <a:miter lim="800000"/>
            <a:headEnd/>
            <a:tailEnd/>
          </a:ln>
        </p:spPr>
        <p:txBody>
          <a:bodyPr lIns="90488" tIns="44450" rIns="90488" bIns="44450" anchor="ctr"/>
          <a:lstStyle/>
          <a:p>
            <a:pPr algn="ctr">
              <a:defRPr/>
            </a:pPr>
            <a:r>
              <a:rPr lang="en-US" altLang="zh-CN" sz="3200" kern="0">
                <a:solidFill>
                  <a:srgbClr val="FF0000"/>
                </a:solidFill>
                <a:latin typeface="Calibri"/>
                <a:cs typeface="+mj-cs"/>
              </a:rPr>
              <a:t>Charging </a:t>
            </a:r>
            <a:r>
              <a:rPr lang="en-US" altLang="zh-CN" sz="3200" kern="0" dirty="0">
                <a:solidFill>
                  <a:srgbClr val="FF0000"/>
                </a:solidFill>
                <a:latin typeface="Calibri"/>
                <a:cs typeface="+mj-cs"/>
              </a:rPr>
              <a:t>Maintenance and Rel-15 small </a:t>
            </a:r>
            <a:r>
              <a:rPr lang="en-US" altLang="zh-CN" sz="3200" kern="0">
                <a:solidFill>
                  <a:srgbClr val="FF0000"/>
                </a:solidFill>
                <a:latin typeface="Calibri"/>
                <a:cs typeface="+mj-cs"/>
              </a:rPr>
              <a:t>Enhancements (2/2)</a:t>
            </a:r>
            <a:endParaRPr lang="en-GB" altLang="zh-CN" sz="32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828646443"/>
              </p:ext>
            </p:extLst>
          </p:nvPr>
        </p:nvGraphicFramePr>
        <p:xfrm>
          <a:off x="1225346" y="2281256"/>
          <a:ext cx="8385127" cy="2307287"/>
        </p:xfrm>
        <a:graphic>
          <a:graphicData uri="http://schemas.openxmlformats.org/drawingml/2006/table">
            <a:tbl>
              <a:tblPr/>
              <a:tblGrid>
                <a:gridCol w="1331710">
                  <a:extLst>
                    <a:ext uri="{9D8B030D-6E8A-4147-A177-3AD203B41FA5}">
                      <a16:colId xmlns:a16="http://schemas.microsoft.com/office/drawing/2014/main" val="20000"/>
                    </a:ext>
                  </a:extLst>
                </a:gridCol>
                <a:gridCol w="7053417">
                  <a:extLst>
                    <a:ext uri="{9D8B030D-6E8A-4147-A177-3AD203B41FA5}">
                      <a16:colId xmlns:a16="http://schemas.microsoft.com/office/drawing/2014/main" val="20001"/>
                    </a:ext>
                  </a:extLst>
                </a:gridCol>
              </a:tblGrid>
              <a:tr h="645638">
                <a:tc>
                  <a:txBody>
                    <a:bodyPr/>
                    <a:lstStyle/>
                    <a:p>
                      <a:pPr marL="7200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err="1">
                          <a:ln>
                            <a:noFill/>
                          </a:ln>
                          <a:solidFill>
                            <a:schemeClr val="tx1"/>
                          </a:solidFill>
                          <a:effectLst/>
                          <a:latin typeface="Calibri" pitchFamily="34" charset="0"/>
                          <a:ea typeface="宋体" pitchFamily="2" charset="-122"/>
                          <a:cs typeface="Arial" charset="0"/>
                        </a:rPr>
                        <a:t>TDoc</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53883">
                <a:tc>
                  <a:txBody>
                    <a:bodyPr/>
                    <a:lstStyle/>
                    <a:p>
                      <a:pPr>
                        <a:spcAft>
                          <a:spcPts val="900"/>
                        </a:spcAft>
                      </a:pPr>
                      <a:r>
                        <a:rPr lang="en-GB" sz="1400" b="0" i="0" u="none" strike="noStrike" kern="1200">
                          <a:solidFill>
                            <a:schemeClr val="tx1"/>
                          </a:solidFill>
                          <a:effectLst/>
                          <a:latin typeface="Arial" panose="020B0604020202020204" pitchFamily="34" charset="0"/>
                          <a:ea typeface="+mn-ea"/>
                          <a:cs typeface="+mn-cs"/>
                        </a:rPr>
                        <a:t>S5-174078</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spcAft>
                          <a:spcPts val="900"/>
                        </a:spcAft>
                      </a:pPr>
                      <a:r>
                        <a:rPr lang="en-GB" sz="1400" b="0" i="0" u="none" strike="noStrike" kern="1200">
                          <a:solidFill>
                            <a:schemeClr val="tx1"/>
                          </a:solidFill>
                          <a:effectLst/>
                          <a:latin typeface="Arial" panose="020B0604020202020204" pitchFamily="34" charset="0"/>
                          <a:ea typeface="+mn-ea"/>
                          <a:cs typeface="+mn-cs"/>
                        </a:rPr>
                        <a:t>Rel-12 CR 32.260 Correction in the Trigger for Charging from I-CSCF</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369207408"/>
                  </a:ext>
                </a:extLst>
              </a:tr>
              <a:tr h="553883">
                <a:tc>
                  <a:txBody>
                    <a:bodyPr/>
                    <a:lstStyle/>
                    <a:p>
                      <a:pPr>
                        <a:spcAft>
                          <a:spcPts val="900"/>
                        </a:spcAft>
                      </a:pPr>
                      <a:r>
                        <a:rPr lang="en-GB" sz="1400" b="0" i="0" u="none" strike="noStrike" kern="1200">
                          <a:solidFill>
                            <a:schemeClr val="tx1"/>
                          </a:solidFill>
                          <a:effectLst/>
                          <a:latin typeface="Arial" panose="020B0604020202020204" pitchFamily="34" charset="0"/>
                          <a:ea typeface="+mn-ea"/>
                          <a:cs typeface="+mn-cs"/>
                        </a:rPr>
                        <a:t>S5-174079</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spcAft>
                          <a:spcPts val="900"/>
                        </a:spcAft>
                      </a:pPr>
                      <a:r>
                        <a:rPr lang="en-GB" sz="1400" b="0" i="0" u="none" strike="noStrike" kern="1200">
                          <a:solidFill>
                            <a:schemeClr val="tx1"/>
                          </a:solidFill>
                          <a:effectLst/>
                          <a:latin typeface="Arial" panose="020B0604020202020204" pitchFamily="34" charset="0"/>
                          <a:ea typeface="+mn-ea"/>
                          <a:cs typeface="+mn-cs"/>
                        </a:rPr>
                        <a:t>Rel-13 CR 32.260 Correction in the Trigger for Charging from I-CSCF</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733196816"/>
                  </a:ext>
                </a:extLst>
              </a:tr>
              <a:tr h="553883">
                <a:tc>
                  <a:txBody>
                    <a:bodyPr/>
                    <a:lstStyle/>
                    <a:p>
                      <a:pPr>
                        <a:spcAft>
                          <a:spcPts val="900"/>
                        </a:spcAft>
                      </a:pPr>
                      <a:r>
                        <a:rPr lang="en-GB" sz="1400" b="0" i="0" u="none" strike="noStrike" kern="1200">
                          <a:solidFill>
                            <a:schemeClr val="tx1"/>
                          </a:solidFill>
                          <a:effectLst/>
                          <a:latin typeface="Arial" panose="020B0604020202020204" pitchFamily="34" charset="0"/>
                          <a:ea typeface="+mn-ea"/>
                          <a:cs typeface="+mn-cs"/>
                        </a:rPr>
                        <a:t>S5-174080</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spcAft>
                          <a:spcPts val="900"/>
                        </a:spcAft>
                      </a:pPr>
                      <a:r>
                        <a:rPr lang="en-GB" sz="1400" b="0" i="0" u="none" strike="noStrike" kern="1200">
                          <a:solidFill>
                            <a:schemeClr val="tx1"/>
                          </a:solidFill>
                          <a:effectLst/>
                          <a:latin typeface="Arial" panose="020B0604020202020204" pitchFamily="34" charset="0"/>
                          <a:ea typeface="+mn-ea"/>
                          <a:cs typeface="+mn-cs"/>
                        </a:rPr>
                        <a:t>Rel-14 CR 32.260 Correction in the Trigger for Charging from I-CSCF</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731845379"/>
                  </a:ext>
                </a:extLst>
              </a:tr>
            </a:tbl>
          </a:graphicData>
        </a:graphic>
      </p:graphicFrame>
    </p:spTree>
    <p:extLst>
      <p:ext uri="{BB962C8B-B14F-4D97-AF65-F5344CB8AC3E}">
        <p14:creationId xmlns:p14="http://schemas.microsoft.com/office/powerpoint/2010/main" val="2969740970"/>
      </p:ext>
    </p:extLst>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28202</TotalTime>
  <Words>1114</Words>
  <Application>Microsoft Office PowerPoint</Application>
  <PresentationFormat>Widescreen</PresentationFormat>
  <Paragraphs>270</Paragraphs>
  <Slides>17</Slides>
  <Notes>14</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17</vt:i4>
      </vt:variant>
    </vt:vector>
  </HeadingPairs>
  <TitlesOfParts>
    <vt:vector size="23" baseType="lpstr">
      <vt:lpstr>Gulim</vt:lpstr>
      <vt:lpstr>宋体</vt:lpstr>
      <vt:lpstr>Arial</vt:lpstr>
      <vt:lpstr>Calibri</vt:lpstr>
      <vt:lpstr>Times New Roman</vt:lpstr>
      <vt:lpstr>Office Theme</vt:lpstr>
      <vt:lpstr>    SA5 CH SWG Exec Report SA5#114, 21-25 Aug. 2017 Sophia-Antipolis, France </vt:lpstr>
      <vt:lpstr>Administrative aspects</vt:lpstr>
      <vt:lpstr>3GPP SA5-on charging work for CUPS ad hoc</vt:lpstr>
      <vt:lpstr>Incoming LSs (1/1)</vt:lpstr>
      <vt:lpstr>Outgoing LSs (1/1)</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Thank you!</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dc:description>© 2009  All rights reserved</dc:description>
  <cp:lastModifiedBy>Nokia-Maryse Gardella</cp:lastModifiedBy>
  <cp:revision>905</cp:revision>
  <dcterms:created xsi:type="dcterms:W3CDTF">2008-08-30T09:32:10Z</dcterms:created>
  <dcterms:modified xsi:type="dcterms:W3CDTF">2017-08-25T10:04:45Z</dcterms:modified>
</cp:coreProperties>
</file>